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888" r:id="rId1"/>
  </p:sldMasterIdLst>
  <p:notesMasterIdLst>
    <p:notesMasterId r:id="rId21"/>
  </p:notesMasterIdLst>
  <p:sldIdLst>
    <p:sldId id="256" r:id="rId2"/>
    <p:sldId id="257" r:id="rId3"/>
    <p:sldId id="260" r:id="rId4"/>
    <p:sldId id="261" r:id="rId5"/>
    <p:sldId id="268" r:id="rId6"/>
    <p:sldId id="269" r:id="rId7"/>
    <p:sldId id="270" r:id="rId8"/>
    <p:sldId id="271" r:id="rId9"/>
    <p:sldId id="272" r:id="rId10"/>
    <p:sldId id="273" r:id="rId11"/>
    <p:sldId id="278" r:id="rId12"/>
    <p:sldId id="274" r:id="rId13"/>
    <p:sldId id="277" r:id="rId14"/>
    <p:sldId id="275" r:id="rId15"/>
    <p:sldId id="276" r:id="rId16"/>
    <p:sldId id="279" r:id="rId17"/>
    <p:sldId id="280" r:id="rId18"/>
    <p:sldId id="281" r:id="rId19"/>
    <p:sldId id="267"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p:restoredTop sz="94650"/>
  </p:normalViewPr>
  <p:slideViewPr>
    <p:cSldViewPr snapToGrid="0" snapToObjects="1">
      <p:cViewPr varScale="1">
        <p:scale>
          <a:sx n="64" d="100"/>
          <a:sy n="64" d="100"/>
        </p:scale>
        <p:origin x="704" y="48"/>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E039C-83F2-E147-9F2D-75C6A621E4DA}" type="datetimeFigureOut">
              <a:rPr lang="en-US" smtClean="0"/>
              <a:t>12/9/2024</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2024/12/09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2024/12/09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2024/12/09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2024/12/09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2024/12/09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2024/12/09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2024/12/09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2024/12/09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2024/12/09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2024/12/09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2024/12/09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2743200" y="-249382"/>
            <a:ext cx="12700001" cy="7107382"/>
          </a:xfrm>
          <a:prstGeom prst="rect">
            <a:avLst/>
          </a:prstGeom>
        </p:spPr>
      </p:pic>
      <p:sp>
        <p:nvSpPr>
          <p:cNvPr id="2" name="Title 1"/>
          <p:cNvSpPr>
            <a:spLocks noGrp="1"/>
          </p:cNvSpPr>
          <p:nvPr>
            <p:ph type="ctrTitle"/>
          </p:nvPr>
        </p:nvSpPr>
        <p:spPr>
          <a:xfrm>
            <a:off x="822036" y="581892"/>
            <a:ext cx="4930695" cy="2022763"/>
          </a:xfrm>
        </p:spPr>
        <p:txBody>
          <a:bodyPr lIns="0" tIns="0" anchor="b">
            <a:normAutofit fontScale="90000"/>
          </a:bodyPr>
          <a:lstStyle/>
          <a:p>
            <a:pPr>
              <a:lnSpc>
                <a:spcPts val="3600"/>
              </a:lnSpc>
            </a:pPr>
            <a:r>
              <a:rPr lang="en-US" sz="2000" b="1" cap="all" dirty="0">
                <a:solidFill>
                  <a:schemeClr val="bg1"/>
                </a:solidFill>
                <a:latin typeface="+mn-lt"/>
              </a:rPr>
              <a:t>RT14-1-2022</a:t>
            </a:r>
            <a:br>
              <a:rPr lang="en-US" sz="2000" b="1" cap="all" dirty="0">
                <a:solidFill>
                  <a:schemeClr val="bg1"/>
                </a:solidFill>
                <a:latin typeface="+mn-lt"/>
              </a:rPr>
            </a:br>
            <a:r>
              <a:rPr lang="en-US" sz="2000" b="1" cap="all" dirty="0">
                <a:solidFill>
                  <a:schemeClr val="bg1"/>
                </a:solidFill>
                <a:latin typeface="+mn-lt"/>
              </a:rPr>
              <a:t>SUPPLY AND DELIVERY OF TOILET PAPER, PAPER TOWELS, FACIAL TISSUES, DISPOSABLE WIPES AND PAPER SERVIETTES TO THE STATE FOR THE PERIOD ENDING 31 MARCH 2026</a:t>
            </a:r>
          </a:p>
        </p:txBody>
      </p:sp>
      <p:sp>
        <p:nvSpPr>
          <p:cNvPr id="3" name="Subtitle 2"/>
          <p:cNvSpPr>
            <a:spLocks noGrp="1"/>
          </p:cNvSpPr>
          <p:nvPr>
            <p:ph type="subTitle" idx="1"/>
          </p:nvPr>
        </p:nvSpPr>
        <p:spPr>
          <a:xfrm>
            <a:off x="1249471" y="2842800"/>
            <a:ext cx="4503260" cy="1088648"/>
          </a:xfrm>
        </p:spPr>
        <p:txBody>
          <a:bodyPr>
            <a:normAutofit/>
          </a:bodyPr>
          <a:lstStyle/>
          <a:p>
            <a:pPr>
              <a:tabLst>
                <a:tab pos="1193800" algn="l"/>
              </a:tabLst>
            </a:pPr>
            <a:r>
              <a:rPr lang="en-US" sz="2000" b="1" dirty="0">
                <a:solidFill>
                  <a:schemeClr val="bg1"/>
                </a:solidFill>
              </a:rPr>
              <a:t>BRIEFING SESSION</a:t>
            </a:r>
          </a:p>
        </p:txBody>
      </p:sp>
      <p:sp>
        <p:nvSpPr>
          <p:cNvPr id="6" name="TextBox 5"/>
          <p:cNvSpPr txBox="1"/>
          <p:nvPr/>
        </p:nvSpPr>
        <p:spPr>
          <a:xfrm>
            <a:off x="6123710" y="1135366"/>
            <a:ext cx="2641600" cy="1611275"/>
          </a:xfrm>
          <a:prstGeom prst="rect">
            <a:avLst/>
          </a:prstGeom>
          <a:noFill/>
        </p:spPr>
        <p:txBody>
          <a:bodyPr wrap="square" rtlCol="0">
            <a:spAutoFit/>
          </a:bodyPr>
          <a:lstStyle/>
          <a:p>
            <a:pPr>
              <a:lnSpc>
                <a:spcPts val="1720"/>
              </a:lnSpc>
            </a:pPr>
            <a:r>
              <a:rPr lang="en-US" sz="1400" dirty="0">
                <a:solidFill>
                  <a:schemeClr val="bg1"/>
                </a:solidFill>
              </a:rPr>
              <a:t>PRESENTED BY: </a:t>
            </a:r>
          </a:p>
          <a:p>
            <a:pPr>
              <a:lnSpc>
                <a:spcPts val="1720"/>
              </a:lnSpc>
            </a:pPr>
            <a:endParaRPr lang="en-US" sz="1400" dirty="0">
              <a:solidFill>
                <a:schemeClr val="bg1"/>
              </a:solidFill>
            </a:endParaRPr>
          </a:p>
          <a:p>
            <a:pPr>
              <a:lnSpc>
                <a:spcPts val="1720"/>
              </a:lnSpc>
            </a:pPr>
            <a:r>
              <a:rPr lang="en-US" sz="1400" b="1" dirty="0">
                <a:solidFill>
                  <a:schemeClr val="bg1"/>
                </a:solidFill>
              </a:rPr>
              <a:t>LEBOGANG MOSUWE</a:t>
            </a:r>
          </a:p>
          <a:p>
            <a:pPr>
              <a:lnSpc>
                <a:spcPts val="1720"/>
              </a:lnSpc>
            </a:pPr>
            <a:endParaRPr lang="en-US" sz="1400" b="1" dirty="0">
              <a:solidFill>
                <a:schemeClr val="bg1"/>
              </a:solidFill>
            </a:endParaRPr>
          </a:p>
          <a:p>
            <a:pPr>
              <a:lnSpc>
                <a:spcPts val="1720"/>
              </a:lnSpc>
            </a:pPr>
            <a:r>
              <a:rPr lang="en-US" sz="1400" i="1" dirty="0">
                <a:solidFill>
                  <a:schemeClr val="bg1"/>
                </a:solidFill>
              </a:rPr>
              <a:t>TRANSVERSAL CONTRACTING</a:t>
            </a:r>
          </a:p>
          <a:p>
            <a:pPr>
              <a:lnSpc>
                <a:spcPts val="1720"/>
              </a:lnSpc>
            </a:pPr>
            <a:endParaRPr lang="en-US" sz="1400" b="1" dirty="0">
              <a:solidFill>
                <a:schemeClr val="bg1"/>
              </a:solidFill>
            </a:endParaRPr>
          </a:p>
          <a:p>
            <a:pPr>
              <a:lnSpc>
                <a:spcPts val="1720"/>
              </a:lnSpc>
            </a:pPr>
            <a:r>
              <a:rPr lang="en-US" sz="1400" b="1" dirty="0">
                <a:solidFill>
                  <a:schemeClr val="bg1"/>
                </a:solidFill>
              </a:rPr>
              <a:t>Date: 22 NOVEMBER 2024</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0254-2031-9975-BD6D-F6AE4BCE0006}"/>
              </a:ext>
            </a:extLst>
          </p:cNvPr>
          <p:cNvSpPr>
            <a:spLocks noGrp="1"/>
          </p:cNvSpPr>
          <p:nvPr>
            <p:ph type="title"/>
          </p:nvPr>
        </p:nvSpPr>
        <p:spPr/>
        <p:txBody>
          <a:bodyPr/>
          <a:lstStyle/>
          <a:p>
            <a:r>
              <a:rPr lang="en-US" dirty="0"/>
              <a:t>RT14-1-2022</a:t>
            </a:r>
            <a:endParaRPr lang="en-ZA" dirty="0"/>
          </a:p>
        </p:txBody>
      </p:sp>
      <p:sp>
        <p:nvSpPr>
          <p:cNvPr id="3" name="Content Placeholder 2">
            <a:extLst>
              <a:ext uri="{FF2B5EF4-FFF2-40B4-BE49-F238E27FC236}">
                <a16:creationId xmlns:a16="http://schemas.microsoft.com/office/drawing/2014/main" id="{663F3D99-B77A-0DB5-2ECC-ECCAC1069829}"/>
              </a:ext>
            </a:extLst>
          </p:cNvPr>
          <p:cNvSpPr>
            <a:spLocks noGrp="1"/>
          </p:cNvSpPr>
          <p:nvPr>
            <p:ph idx="1"/>
          </p:nvPr>
        </p:nvSpPr>
        <p:spPr/>
        <p:txBody>
          <a:bodyPr/>
          <a:lstStyle/>
          <a:p>
            <a:pPr marL="0" indent="0">
              <a:buNone/>
            </a:pPr>
            <a:r>
              <a:rPr lang="en-US" b="1" dirty="0"/>
              <a:t>7.4.8	Test Reports from SANAS Accredited Institutions </a:t>
            </a:r>
          </a:p>
          <a:p>
            <a:pPr marL="0" indent="0">
              <a:buNone/>
            </a:pPr>
            <a:endParaRPr lang="en-US" dirty="0"/>
          </a:p>
          <a:p>
            <a:pPr marL="0" indent="0">
              <a:buNone/>
            </a:pPr>
            <a:r>
              <a:rPr lang="en-US" dirty="0"/>
              <a:t>7.4.8.5	In an event where a bidder has submitted a letter from a SANAS 		accredited institution confirming that samples have submitted 			for testing; by submitting this bid, bidders are giving a consent 			to National Treasury to engage with a SANAS accredited 				institution to verify that bidders have submitted the samples for 		testing and National Treasury may request such test reports 			directly from a SANAS accredited institution. </a:t>
            </a:r>
          </a:p>
          <a:p>
            <a:pPr marL="0" indent="0">
              <a:buNone/>
            </a:pPr>
            <a:r>
              <a:rPr lang="en-US" dirty="0"/>
              <a:t>7.4.8.6	Bids not supported by test reports will be disregarded in respect 		of the item (s) for which test reports are not submitted during 			evaluation including bidders who failed to submit the test report 		immediately after it has been issued by the testing institution. </a:t>
            </a:r>
          </a:p>
          <a:p>
            <a:endParaRPr lang="en-ZA" dirty="0"/>
          </a:p>
        </p:txBody>
      </p:sp>
    </p:spTree>
    <p:extLst>
      <p:ext uri="{BB962C8B-B14F-4D97-AF65-F5344CB8AC3E}">
        <p14:creationId xmlns:p14="http://schemas.microsoft.com/office/powerpoint/2010/main" val="415447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A262-728D-AF4A-9D6F-B3D35C43AD1E}"/>
              </a:ext>
            </a:extLst>
          </p:cNvPr>
          <p:cNvSpPr>
            <a:spLocks noGrp="1"/>
          </p:cNvSpPr>
          <p:nvPr>
            <p:ph type="title"/>
          </p:nvPr>
        </p:nvSpPr>
        <p:spPr/>
        <p:txBody>
          <a:bodyPr/>
          <a:lstStyle/>
          <a:p>
            <a:r>
              <a:rPr lang="en-US" dirty="0"/>
              <a:t>RT14-1-2022</a:t>
            </a:r>
            <a:endParaRPr lang="en-ZA" dirty="0"/>
          </a:p>
        </p:txBody>
      </p:sp>
      <p:sp>
        <p:nvSpPr>
          <p:cNvPr id="3" name="Content Placeholder 2">
            <a:extLst>
              <a:ext uri="{FF2B5EF4-FFF2-40B4-BE49-F238E27FC236}">
                <a16:creationId xmlns:a16="http://schemas.microsoft.com/office/drawing/2014/main" id="{289F9914-F914-DFA1-B9A5-4B60C51A5668}"/>
              </a:ext>
            </a:extLst>
          </p:cNvPr>
          <p:cNvSpPr>
            <a:spLocks noGrp="1"/>
          </p:cNvSpPr>
          <p:nvPr>
            <p:ph idx="1"/>
          </p:nvPr>
        </p:nvSpPr>
        <p:spPr/>
        <p:txBody>
          <a:bodyPr/>
          <a:lstStyle/>
          <a:p>
            <a:pPr marL="0" indent="0">
              <a:buNone/>
            </a:pPr>
            <a:r>
              <a:rPr lang="en-US" dirty="0"/>
              <a:t>7.4.10 	</a:t>
            </a:r>
            <a:r>
              <a:rPr lang="en-US" b="1" dirty="0"/>
              <a:t>South African Bureau of Standards (SABS):</a:t>
            </a:r>
          </a:p>
          <a:p>
            <a:pPr marL="0" indent="0">
              <a:buNone/>
            </a:pPr>
            <a:r>
              <a:rPr lang="en-US" dirty="0"/>
              <a:t>7.4.10.1SANS, SABS, ISO AND CKS specifications are available from South 		   African Bureau of Standards Office’s countrywide. Obtaining of such 	   standards will be the responsibility of and for the account of the 	     </a:t>
            </a:r>
          </a:p>
          <a:p>
            <a:pPr marL="0" indent="0">
              <a:buNone/>
            </a:pPr>
            <a:r>
              <a:rPr lang="en-US" dirty="0"/>
              <a:t>               prospective bidder. To purchase standards, obtain quotes or enquire 	    about the availability of </a:t>
            </a:r>
            <a:r>
              <a:rPr lang="en-US" dirty="0" err="1"/>
              <a:t>eStandards</a:t>
            </a:r>
            <a:r>
              <a:rPr lang="en-US" dirty="0"/>
              <a:t>, please contact Standards Sales                  </a:t>
            </a:r>
          </a:p>
          <a:p>
            <a:pPr marL="0" indent="0">
              <a:buNone/>
            </a:pPr>
            <a:r>
              <a:rPr lang="en-US" dirty="0"/>
              <a:t>               at:</a:t>
            </a:r>
          </a:p>
          <a:p>
            <a:pPr marL="0" indent="0">
              <a:buNone/>
            </a:pPr>
            <a:r>
              <a:rPr lang="en-US" dirty="0"/>
              <a:t>7.4.10.2Email: Postal Address: Private Bag X191, Pretoria, 0001; Physical 		Address: 1 Dr Lategan Road, </a:t>
            </a:r>
            <a:r>
              <a:rPr lang="en-US" dirty="0" err="1"/>
              <a:t>Groenkloof</a:t>
            </a:r>
            <a:r>
              <a:rPr lang="en-US" dirty="0"/>
              <a:t>, Pretoria. Contact 		person: Ms Corna Schoonbee Tel: 012 428 6153 / Wilheminah                                        	</a:t>
            </a:r>
            <a:r>
              <a:rPr lang="en-US" dirty="0" err="1"/>
              <a:t>MoshobaneTel</a:t>
            </a:r>
            <a:r>
              <a:rPr lang="en-US" dirty="0"/>
              <a:t>: 012 428 6540 E-mail: corna.schoonbee@sabs.co.za 	/wilhelminah.moshobane@sabs.co.za Website: www.sabs.co.za and 		follow the “Search/Buy Standards” link</a:t>
            </a:r>
          </a:p>
          <a:p>
            <a:endParaRPr lang="en-ZA" dirty="0"/>
          </a:p>
        </p:txBody>
      </p:sp>
    </p:spTree>
    <p:extLst>
      <p:ext uri="{BB962C8B-B14F-4D97-AF65-F5344CB8AC3E}">
        <p14:creationId xmlns:p14="http://schemas.microsoft.com/office/powerpoint/2010/main" val="174740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71C2-F787-8E1F-838F-402010D0401C}"/>
              </a:ext>
            </a:extLst>
          </p:cNvPr>
          <p:cNvSpPr>
            <a:spLocks noGrp="1"/>
          </p:cNvSpPr>
          <p:nvPr>
            <p:ph type="title"/>
          </p:nvPr>
        </p:nvSpPr>
        <p:spPr/>
        <p:txBody>
          <a:bodyPr/>
          <a:lstStyle/>
          <a:p>
            <a:r>
              <a:rPr lang="en-US" dirty="0"/>
              <a:t>RT14-1-2022</a:t>
            </a:r>
            <a:endParaRPr lang="en-ZA" dirty="0"/>
          </a:p>
        </p:txBody>
      </p:sp>
      <p:sp>
        <p:nvSpPr>
          <p:cNvPr id="3" name="Content Placeholder 2">
            <a:extLst>
              <a:ext uri="{FF2B5EF4-FFF2-40B4-BE49-F238E27FC236}">
                <a16:creationId xmlns:a16="http://schemas.microsoft.com/office/drawing/2014/main" id="{A790E4EE-66C8-D2E5-77C9-8D0C8CBA645F}"/>
              </a:ext>
            </a:extLst>
          </p:cNvPr>
          <p:cNvSpPr>
            <a:spLocks noGrp="1"/>
          </p:cNvSpPr>
          <p:nvPr>
            <p:ph idx="1"/>
          </p:nvPr>
        </p:nvSpPr>
        <p:spPr/>
        <p:txBody>
          <a:bodyPr/>
          <a:lstStyle/>
          <a:p>
            <a:pPr marL="0" indent="0">
              <a:buNone/>
            </a:pPr>
            <a:r>
              <a:rPr lang="en-US" b="1" dirty="0"/>
              <a:t>PART C: </a:t>
            </a:r>
          </a:p>
          <a:p>
            <a:pPr marL="0" indent="0">
              <a:buNone/>
            </a:pPr>
            <a:r>
              <a:rPr lang="en-US" dirty="0"/>
              <a:t>7.4.9</a:t>
            </a:r>
            <a:r>
              <a:rPr lang="en-US" b="1" dirty="0"/>
              <a:t>	Samples submission for Visual Screening Evaluation</a:t>
            </a:r>
          </a:p>
          <a:p>
            <a:pPr marL="0" indent="0">
              <a:buNone/>
            </a:pPr>
            <a:r>
              <a:rPr lang="en-US" dirty="0"/>
              <a:t>7.4.9.1	National Treasury will send a schedule indicating a date, time, 			place, and venue to short listed bidders to submit samples for 			the evaluation. Bidders’ attention is drawn to the fact that a 			schedule for sample submission may be forwarded to bidders at 		a short notice of at least two weeks prior to the date of sample 		submission. The request to submit samples may be immediately 		after the closing date and therefore bidders are required to be 			ready to submit the samples from the closing date of the bid.</a:t>
            </a:r>
          </a:p>
          <a:p>
            <a:pPr marL="0" indent="0">
              <a:buNone/>
            </a:pPr>
            <a:r>
              <a:rPr lang="en-US" dirty="0"/>
              <a:t>7.4.9.2	It is a responsibility of the bidder to ensure that correct contact 		details are provided in the bid document and to ensure that 			samples are submitted on time, at the correct venue</a:t>
            </a:r>
          </a:p>
          <a:p>
            <a:endParaRPr lang="en-ZA" dirty="0"/>
          </a:p>
        </p:txBody>
      </p:sp>
    </p:spTree>
    <p:extLst>
      <p:ext uri="{BB962C8B-B14F-4D97-AF65-F5344CB8AC3E}">
        <p14:creationId xmlns:p14="http://schemas.microsoft.com/office/powerpoint/2010/main" val="298456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1BD6-EBE0-70EC-49AC-3240BCBD2178}"/>
              </a:ext>
            </a:extLst>
          </p:cNvPr>
          <p:cNvSpPr>
            <a:spLocks noGrp="1"/>
          </p:cNvSpPr>
          <p:nvPr>
            <p:ph type="title"/>
          </p:nvPr>
        </p:nvSpPr>
        <p:spPr/>
        <p:txBody>
          <a:bodyPr/>
          <a:lstStyle/>
          <a:p>
            <a:r>
              <a:rPr lang="en-US" dirty="0"/>
              <a:t>RT14-1-2021</a:t>
            </a:r>
            <a:endParaRPr lang="en-ZA" dirty="0"/>
          </a:p>
        </p:txBody>
      </p:sp>
      <p:sp>
        <p:nvSpPr>
          <p:cNvPr id="3" name="Content Placeholder 2">
            <a:extLst>
              <a:ext uri="{FF2B5EF4-FFF2-40B4-BE49-F238E27FC236}">
                <a16:creationId xmlns:a16="http://schemas.microsoft.com/office/drawing/2014/main" id="{EFC2C7F3-3978-7ED8-29E3-70E4656E9225}"/>
              </a:ext>
            </a:extLst>
          </p:cNvPr>
          <p:cNvSpPr>
            <a:spLocks noGrp="1"/>
          </p:cNvSpPr>
          <p:nvPr>
            <p:ph idx="1"/>
          </p:nvPr>
        </p:nvSpPr>
        <p:spPr/>
        <p:txBody>
          <a:bodyPr/>
          <a:lstStyle/>
          <a:p>
            <a:pPr marL="0" indent="0">
              <a:buNone/>
            </a:pPr>
            <a:r>
              <a:rPr lang="en-US" dirty="0"/>
              <a:t>7.5	</a:t>
            </a:r>
            <a:r>
              <a:rPr lang="en-US" b="1" dirty="0"/>
              <a:t>PHASE 4: PRICE AND SPECIFIC GOALS EVALUATION</a:t>
            </a:r>
          </a:p>
          <a:p>
            <a:pPr marL="0" indent="0">
              <a:buNone/>
            </a:pPr>
            <a:r>
              <a:rPr lang="en-US" dirty="0"/>
              <a:t>7.5.1	Pricing Schedule and structure requirements</a:t>
            </a:r>
          </a:p>
          <a:p>
            <a:pPr marL="0" indent="0">
              <a:buNone/>
            </a:pPr>
            <a:r>
              <a:rPr lang="en-US" dirty="0"/>
              <a:t>7.5.1.1Prices quoted must be furnished on the basis of “delivered to State 	facility” country-wide inclusive of VAT.</a:t>
            </a:r>
          </a:p>
          <a:p>
            <a:pPr marL="0" indent="0">
              <a:buNone/>
            </a:pPr>
            <a:r>
              <a:rPr lang="en-US" dirty="0"/>
              <a:t>7.5.1.2The pricing schedule provided in this bid forms an integral part 	of the bid document and bidders must ensure that it is completed 	without changing the structure thereof. Bidders are required to 	complete a mandatory Pricing Schedule as a response on how much 	the items offered will be charged. </a:t>
            </a:r>
          </a:p>
          <a:p>
            <a:endParaRPr lang="en-ZA" dirty="0"/>
          </a:p>
        </p:txBody>
      </p:sp>
    </p:spTree>
    <p:extLst>
      <p:ext uri="{BB962C8B-B14F-4D97-AF65-F5344CB8AC3E}">
        <p14:creationId xmlns:p14="http://schemas.microsoft.com/office/powerpoint/2010/main" val="2131356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A9AA-0B98-2F5A-1E55-729F3F14C339}"/>
              </a:ext>
            </a:extLst>
          </p:cNvPr>
          <p:cNvSpPr>
            <a:spLocks noGrp="1"/>
          </p:cNvSpPr>
          <p:nvPr>
            <p:ph type="title"/>
          </p:nvPr>
        </p:nvSpPr>
        <p:spPr/>
        <p:txBody>
          <a:bodyPr/>
          <a:lstStyle/>
          <a:p>
            <a:r>
              <a:rPr lang="en-US" dirty="0"/>
              <a:t>RT14-1-2022</a:t>
            </a:r>
            <a:endParaRPr lang="en-ZA" dirty="0"/>
          </a:p>
        </p:txBody>
      </p:sp>
      <p:sp>
        <p:nvSpPr>
          <p:cNvPr id="3" name="Content Placeholder 2">
            <a:extLst>
              <a:ext uri="{FF2B5EF4-FFF2-40B4-BE49-F238E27FC236}">
                <a16:creationId xmlns:a16="http://schemas.microsoft.com/office/drawing/2014/main" id="{EBC66079-02E4-53FF-CE4E-5E21E760D8BC}"/>
              </a:ext>
            </a:extLst>
          </p:cNvPr>
          <p:cNvSpPr>
            <a:spLocks noGrp="1"/>
          </p:cNvSpPr>
          <p:nvPr>
            <p:ph idx="1"/>
          </p:nvPr>
        </p:nvSpPr>
        <p:spPr/>
        <p:txBody>
          <a:bodyPr>
            <a:normAutofit fontScale="25000" lnSpcReduction="20000"/>
          </a:bodyPr>
          <a:lstStyle/>
          <a:p>
            <a:pPr marL="0" indent="0">
              <a:buNone/>
            </a:pPr>
            <a:r>
              <a:rPr lang="en-US" sz="9600" b="1" dirty="0"/>
              <a:t>7.5.2	Footprint </a:t>
            </a:r>
          </a:p>
          <a:p>
            <a:pPr marL="0" indent="0">
              <a:buNone/>
            </a:pPr>
            <a:r>
              <a:rPr lang="en-US" sz="8000" dirty="0"/>
              <a:t>7.5.2.1It is a requirement of this bid that the bidder provide valid proof of their 	footprint in each province they are bidding for at the closing date and 	time of the bid. </a:t>
            </a:r>
          </a:p>
          <a:p>
            <a:pPr marL="0" indent="0">
              <a:buNone/>
            </a:pPr>
            <a:r>
              <a:rPr lang="en-US" sz="8000" dirty="0"/>
              <a:t>7.5.2.2 Proof of footprint may include utility bill or lease agreement or 			partnership agreement or property managing agent statement.</a:t>
            </a:r>
          </a:p>
          <a:p>
            <a:pPr marL="0" indent="0">
              <a:buNone/>
            </a:pPr>
            <a:r>
              <a:rPr lang="en-US" sz="8000" dirty="0"/>
              <a:t>7.5.2.4Bidders will be disqualified for the items where the footprint for each 	province is not submitted.</a:t>
            </a:r>
          </a:p>
          <a:p>
            <a:pPr marL="0" indent="0">
              <a:buNone/>
            </a:pPr>
            <a:r>
              <a:rPr lang="en-US" sz="8000" dirty="0"/>
              <a:t>7.5.3	</a:t>
            </a:r>
            <a:r>
              <a:rPr lang="en-US" sz="8000" b="1" dirty="0"/>
              <a:t>Preference Point System </a:t>
            </a:r>
          </a:p>
          <a:p>
            <a:pPr marL="0" indent="0">
              <a:buNone/>
            </a:pPr>
            <a:r>
              <a:rPr lang="en-US" sz="8000" dirty="0"/>
              <a:t>7.5.3.1The pricing evaluation will be in terms of regulation 5 of the Preferential 	Procurement Regulations pertaining to the Preferential Procurement 	Policy Framework Act, 2000 (Act 5 of 2000), responsive bids will be 	adjudicated by the State on the 90/10 preference point system.</a:t>
            </a:r>
          </a:p>
          <a:p>
            <a:pPr marL="0" indent="0">
              <a:buNone/>
            </a:pPr>
            <a:r>
              <a:rPr lang="en-US" sz="8000" dirty="0"/>
              <a:t>7.5.3.2 The following formula will be used to calculate the points for price:</a:t>
            </a:r>
          </a:p>
          <a:p>
            <a:pPr marL="0" indent="0">
              <a:buNone/>
            </a:pPr>
            <a:r>
              <a:rPr lang="en-US" sz="8000" dirty="0"/>
              <a:t>	Ps = 90   	Where,</a:t>
            </a:r>
          </a:p>
          <a:p>
            <a:pPr marL="0" indent="0">
              <a:buNone/>
            </a:pPr>
            <a:r>
              <a:rPr lang="en-US" sz="8000" dirty="0"/>
              <a:t>	Ps = Points scored for comparative price of bid under consideration</a:t>
            </a:r>
          </a:p>
          <a:p>
            <a:pPr marL="0" indent="0">
              <a:buNone/>
            </a:pPr>
            <a:r>
              <a:rPr lang="en-US" sz="8000" dirty="0"/>
              <a:t> 	Pt = Comparative price of bid under consideration</a:t>
            </a:r>
          </a:p>
          <a:p>
            <a:pPr marL="0" indent="0">
              <a:buNone/>
            </a:pPr>
            <a:r>
              <a:rPr lang="en-US" sz="8000" dirty="0"/>
              <a:t>	</a:t>
            </a:r>
            <a:r>
              <a:rPr lang="en-US" sz="8000" dirty="0" err="1"/>
              <a:t>Pmin</a:t>
            </a:r>
            <a:r>
              <a:rPr lang="en-US" sz="8000" dirty="0"/>
              <a:t> = Comparative price of lowest acceptable bid</a:t>
            </a:r>
          </a:p>
          <a:p>
            <a:endParaRPr lang="en-ZA" dirty="0"/>
          </a:p>
        </p:txBody>
      </p:sp>
    </p:spTree>
    <p:extLst>
      <p:ext uri="{BB962C8B-B14F-4D97-AF65-F5344CB8AC3E}">
        <p14:creationId xmlns:p14="http://schemas.microsoft.com/office/powerpoint/2010/main" val="290998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ECB0-22FC-6E67-A099-D4E867A3A2DA}"/>
              </a:ext>
            </a:extLst>
          </p:cNvPr>
          <p:cNvSpPr>
            <a:spLocks noGrp="1"/>
          </p:cNvSpPr>
          <p:nvPr>
            <p:ph type="title"/>
          </p:nvPr>
        </p:nvSpPr>
        <p:spPr/>
        <p:txBody>
          <a:bodyPr/>
          <a:lstStyle/>
          <a:p>
            <a:r>
              <a:rPr lang="en-US" dirty="0"/>
              <a:t>RT14-1-2022</a:t>
            </a:r>
            <a:endParaRPr lang="en-ZA" dirty="0"/>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DA5D0323-5143-BF83-7C88-2CDD38BBD1F9}"/>
                  </a:ext>
                </a:extLst>
              </p:cNvPr>
              <p:cNvGraphicFramePr>
                <a:graphicFrameLocks noGrp="1"/>
              </p:cNvGraphicFramePr>
              <p:nvPr>
                <p:ph idx="1"/>
                <p:extLst>
                  <p:ext uri="{D42A27DB-BD31-4B8C-83A1-F6EECF244321}">
                    <p14:modId xmlns:p14="http://schemas.microsoft.com/office/powerpoint/2010/main" val="2320989479"/>
                  </p:ext>
                </p:extLst>
              </p:nvPr>
            </p:nvGraphicFramePr>
            <p:xfrm>
              <a:off x="887105" y="1728591"/>
              <a:ext cx="6714698" cy="4037052"/>
            </p:xfrm>
            <a:graphic>
              <a:graphicData uri="http://schemas.openxmlformats.org/drawingml/2006/table">
                <a:tbl>
                  <a:tblPr>
                    <a:tableStyleId>{5C22544A-7EE6-4342-B048-85BDC9FD1C3A}</a:tableStyleId>
                  </a:tblPr>
                  <a:tblGrid>
                    <a:gridCol w="2119163">
                      <a:extLst>
                        <a:ext uri="{9D8B030D-6E8A-4147-A177-3AD203B41FA5}">
                          <a16:colId xmlns:a16="http://schemas.microsoft.com/office/drawing/2014/main" val="3154048470"/>
                        </a:ext>
                      </a:extLst>
                    </a:gridCol>
                    <a:gridCol w="1766938">
                      <a:extLst>
                        <a:ext uri="{9D8B030D-6E8A-4147-A177-3AD203B41FA5}">
                          <a16:colId xmlns:a16="http://schemas.microsoft.com/office/drawing/2014/main" val="358443864"/>
                        </a:ext>
                      </a:extLst>
                    </a:gridCol>
                    <a:gridCol w="2828597">
                      <a:extLst>
                        <a:ext uri="{9D8B030D-6E8A-4147-A177-3AD203B41FA5}">
                          <a16:colId xmlns:a16="http://schemas.microsoft.com/office/drawing/2014/main" val="3960496980"/>
                        </a:ext>
                      </a:extLst>
                    </a:gridCol>
                  </a:tblGrid>
                  <a:tr h="505181">
                    <a:tc>
                      <a:txBody>
                        <a:bodyPr/>
                        <a:lstStyle/>
                        <a:p>
                          <a:pPr algn="ctr">
                            <a:lnSpc>
                              <a:spcPct val="107000"/>
                            </a:lnSpc>
                            <a:spcBef>
                              <a:spcPts val="600"/>
                            </a:spcBef>
                            <a:spcAft>
                              <a:spcPts val="800"/>
                            </a:spcAft>
                          </a:pPr>
                          <a:r>
                            <a:rPr lang="en-ZA" sz="1100">
                              <a:effectLst/>
                            </a:rPr>
                            <a:t>SPECIFIC GOALS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800"/>
                            </a:spcAft>
                          </a:pPr>
                          <a:r>
                            <a:rPr lang="en-ZA" sz="1100">
                              <a:effectLst/>
                            </a:rPr>
                            <a:t>POINTS ALLOCATED OUT OF 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800"/>
                            </a:spcAft>
                          </a:pPr>
                          <a:r>
                            <a:rPr lang="en-ZA" sz="1100">
                              <a:effectLst/>
                            </a:rPr>
                            <a:t>FORMULA TO CALCULATE THE POINTS OUT OF 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4864971"/>
                      </a:ext>
                    </a:extLst>
                  </a:tr>
                  <a:tr h="1048855">
                    <a:tc>
                      <a:txBody>
                        <a:bodyPr/>
                        <a:lstStyle/>
                        <a:p>
                          <a:pPr>
                            <a:lnSpc>
                              <a:spcPct val="150000"/>
                            </a:lnSpc>
                            <a:spcBef>
                              <a:spcPts val="600"/>
                            </a:spcBef>
                            <a:spcAft>
                              <a:spcPts val="800"/>
                            </a:spcAft>
                          </a:pPr>
                          <a:r>
                            <a:rPr lang="en-ZA" sz="1100">
                              <a:effectLst/>
                            </a:rPr>
                            <a:t>Historically Disadvantaged Individuals by Race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800"/>
                            </a:spcAft>
                          </a:pPr>
                          <a:r>
                            <a:rPr lang="en-ZA" sz="1100">
                              <a:effectLst/>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nSpc>
                              <a:spcPct val="150000"/>
                            </a:lnSpc>
                            <a:spcAft>
                              <a:spcPts val="600"/>
                            </a:spcAft>
                          </a:pPr>
                          <a14:m>
                            <m:oMathPara xmlns:m="http://schemas.openxmlformats.org/officeDocument/2006/math">
                              <m:oMathParaPr>
                                <m:jc m:val="centerGroup"/>
                              </m:oMathParaPr>
                              <m:oMath xmlns:m="http://schemas.openxmlformats.org/officeDocument/2006/math">
                                <m:r>
                                  <m:rPr>
                                    <m:sty m:val="p"/>
                                  </m:rPr>
                                  <a:rPr lang="en-ZA" sz="1100">
                                    <a:effectLst/>
                                    <a:latin typeface="Cambria Math" panose="02040503050406030204" pitchFamily="18" charset="0"/>
                                  </a:rPr>
                                  <m:t>PSSG</m:t>
                                </m:r>
                                <m:r>
                                  <a:rPr lang="en-ZA" sz="1100">
                                    <a:effectLst/>
                                    <a:latin typeface="Cambria Math" panose="02040503050406030204" pitchFamily="18" charset="0"/>
                                  </a:rPr>
                                  <m:t>=</m:t>
                                </m:r>
                                <m:r>
                                  <m:rPr>
                                    <m:sty m:val="p"/>
                                  </m:rPr>
                                  <a:rPr lang="en-ZA" sz="1100">
                                    <a:effectLst/>
                                    <a:latin typeface="Cambria Math" panose="02040503050406030204" pitchFamily="18" charset="0"/>
                                  </a:rPr>
                                  <m:t>MPA</m:t>
                                </m:r>
                                <m:r>
                                  <a:rPr lang="en-ZA" sz="1100">
                                    <a:effectLst/>
                                    <a:latin typeface="Cambria Math" panose="02040503050406030204" pitchFamily="18" charset="0"/>
                                  </a:rPr>
                                  <m:t> </m:t>
                                </m:r>
                                <m:r>
                                  <m:rPr>
                                    <m:sty m:val="p"/>
                                  </m:rPr>
                                  <a:rPr lang="en-ZA" sz="1100">
                                    <a:effectLst/>
                                    <a:latin typeface="Cambria Math" panose="02040503050406030204" pitchFamily="18" charset="0"/>
                                  </a:rPr>
                                  <m:t>x</m:t>
                                </m:r>
                                <m:r>
                                  <a:rPr lang="en-ZA" sz="1100">
                                    <a:effectLst/>
                                    <a:latin typeface="Cambria Math" panose="02040503050406030204" pitchFamily="18" charset="0"/>
                                  </a:rPr>
                                  <m:t> </m:t>
                                </m:r>
                                <m:f>
                                  <m:fPr>
                                    <m:ctrlPr>
                                      <a:rPr lang="en-ZA" sz="1100" i="1">
                                        <a:effectLst/>
                                        <a:latin typeface="Cambria Math" panose="02040503050406030204" pitchFamily="18" charset="0"/>
                                      </a:rPr>
                                    </m:ctrlPr>
                                  </m:fPr>
                                  <m:num>
                                    <m:r>
                                      <m:rPr>
                                        <m:sty m:val="p"/>
                                      </m:rPr>
                                      <a:rPr lang="en-ZA" sz="1100">
                                        <a:effectLst/>
                                        <a:latin typeface="Cambria Math" panose="02040503050406030204" pitchFamily="18" charset="0"/>
                                      </a:rPr>
                                      <m:t>PEO</m:t>
                                    </m:r>
                                  </m:num>
                                  <m:den>
                                    <m:r>
                                      <a:rPr lang="en-ZA" sz="1100">
                                        <a:effectLst/>
                                        <a:latin typeface="Cambria Math" panose="02040503050406030204" pitchFamily="18" charset="0"/>
                                      </a:rPr>
                                      <m:t>100</m:t>
                                    </m:r>
                                  </m:den>
                                </m:f>
                              </m:oMath>
                            </m:oMathPara>
                          </a14:m>
                          <a:endParaRPr lang="en-ZA" sz="1100" dirty="0">
                            <a:effectLst/>
                          </a:endParaRPr>
                        </a:p>
                        <a:p>
                          <a:pPr>
                            <a:lnSpc>
                              <a:spcPct val="107000"/>
                            </a:lnSpc>
                            <a:spcAft>
                              <a:spcPts val="600"/>
                            </a:spcAft>
                          </a:pPr>
                          <a:r>
                            <a:rPr lang="en-ZA" sz="1100" dirty="0">
                              <a:effectLst/>
                            </a:rPr>
                            <a:t>Where: </a:t>
                          </a:r>
                        </a:p>
                        <a:p>
                          <a:pPr>
                            <a:lnSpc>
                              <a:spcPct val="107000"/>
                            </a:lnSpc>
                            <a:spcAft>
                              <a:spcPts val="600"/>
                            </a:spcAft>
                          </a:pPr>
                          <a:r>
                            <a:rPr lang="en-ZA" sz="1100" dirty="0">
                              <a:effectLst/>
                            </a:rPr>
                            <a:t>PSSG = Points scored for a specific goal</a:t>
                          </a:r>
                        </a:p>
                        <a:p>
                          <a:pPr>
                            <a:lnSpc>
                              <a:spcPct val="107000"/>
                            </a:lnSpc>
                            <a:spcAft>
                              <a:spcPts val="600"/>
                            </a:spcAft>
                          </a:pPr>
                          <a:r>
                            <a:rPr lang="en-ZA" sz="1100" dirty="0">
                              <a:effectLst/>
                            </a:rPr>
                            <a:t>MPA = Maximum points allocated for a specific goal </a:t>
                          </a:r>
                        </a:p>
                        <a:p>
                          <a:pPr>
                            <a:lnSpc>
                              <a:spcPct val="150000"/>
                            </a:lnSpc>
                            <a:spcBef>
                              <a:spcPts val="600"/>
                            </a:spcBef>
                            <a:spcAft>
                              <a:spcPts val="800"/>
                            </a:spcAft>
                          </a:pPr>
                          <a:r>
                            <a:rPr lang="en-US" sz="1100" dirty="0">
                              <a:effectLst/>
                            </a:rPr>
                            <a:t>PEO = Percentage of equity by an HDI</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423484"/>
                      </a:ext>
                    </a:extLst>
                  </a:tr>
                  <a:tr h="2158329">
                    <a:tc>
                      <a:txBody>
                        <a:bodyPr/>
                        <a:lstStyle/>
                        <a:p>
                          <a:pPr>
                            <a:lnSpc>
                              <a:spcPct val="150000"/>
                            </a:lnSpc>
                            <a:spcBef>
                              <a:spcPts val="600"/>
                            </a:spcBef>
                            <a:spcAft>
                              <a:spcPts val="800"/>
                            </a:spcAft>
                          </a:pPr>
                          <a:r>
                            <a:rPr lang="en-ZA" sz="1100">
                              <a:effectLst/>
                            </a:rPr>
                            <a:t>Historically Disadvantaged who is Female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800"/>
                            </a:spcAft>
                          </a:pPr>
                          <a:r>
                            <a:rPr lang="en-ZA" sz="1100">
                              <a:effectLst/>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extLst>
                      <a:ext uri="{0D108BD9-81ED-4DB2-BD59-A6C34878D82A}">
                        <a16:rowId xmlns:a16="http://schemas.microsoft.com/office/drawing/2014/main" val="2005109136"/>
                      </a:ext>
                    </a:extLst>
                  </a:tr>
                  <a:tr h="324687">
                    <a:tc>
                      <a:txBody>
                        <a:bodyPr/>
                        <a:lstStyle/>
                        <a:p>
                          <a:pPr>
                            <a:lnSpc>
                              <a:spcPct val="150000"/>
                            </a:lnSpc>
                            <a:spcBef>
                              <a:spcPts val="600"/>
                            </a:spcBef>
                            <a:spcAft>
                              <a:spcPts val="800"/>
                            </a:spcAft>
                          </a:pPr>
                          <a:r>
                            <a:rPr lang="en-ZA" sz="1100">
                              <a:effectLst/>
                            </a:rPr>
                            <a:t>POINTS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800"/>
                            </a:spcAft>
                          </a:pPr>
                          <a:r>
                            <a:rPr lang="en-ZA" sz="1100">
                              <a:effectLst/>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60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5345706"/>
                      </a:ext>
                    </a:extLst>
                  </a:tr>
                </a:tbl>
              </a:graphicData>
            </a:graphic>
          </p:graphicFrame>
        </mc:Choice>
        <mc:Fallback xmlns="">
          <p:graphicFrame>
            <p:nvGraphicFramePr>
              <p:cNvPr id="4" name="Content Placeholder 3">
                <a:extLst>
                  <a:ext uri="{FF2B5EF4-FFF2-40B4-BE49-F238E27FC236}">
                    <a16:creationId xmlns:a16="http://schemas.microsoft.com/office/drawing/2014/main" id="{DA5D0323-5143-BF83-7C88-2CDD38BBD1F9}"/>
                  </a:ext>
                </a:extLst>
              </p:cNvPr>
              <p:cNvGraphicFramePr>
                <a:graphicFrameLocks noGrp="1"/>
              </p:cNvGraphicFramePr>
              <p:nvPr>
                <p:ph idx="1"/>
                <p:extLst>
                  <p:ext uri="{D42A27DB-BD31-4B8C-83A1-F6EECF244321}">
                    <p14:modId xmlns:p14="http://schemas.microsoft.com/office/powerpoint/2010/main" val="2320989479"/>
                  </p:ext>
                </p:extLst>
              </p:nvPr>
            </p:nvGraphicFramePr>
            <p:xfrm>
              <a:off x="887105" y="1728591"/>
              <a:ext cx="6714698" cy="4037052"/>
            </p:xfrm>
            <a:graphic>
              <a:graphicData uri="http://schemas.openxmlformats.org/drawingml/2006/table">
                <a:tbl>
                  <a:tblPr>
                    <a:tableStyleId>{5C22544A-7EE6-4342-B048-85BDC9FD1C3A}</a:tableStyleId>
                  </a:tblPr>
                  <a:tblGrid>
                    <a:gridCol w="2119163">
                      <a:extLst>
                        <a:ext uri="{9D8B030D-6E8A-4147-A177-3AD203B41FA5}">
                          <a16:colId xmlns:a16="http://schemas.microsoft.com/office/drawing/2014/main" val="3154048470"/>
                        </a:ext>
                      </a:extLst>
                    </a:gridCol>
                    <a:gridCol w="1766938">
                      <a:extLst>
                        <a:ext uri="{9D8B030D-6E8A-4147-A177-3AD203B41FA5}">
                          <a16:colId xmlns:a16="http://schemas.microsoft.com/office/drawing/2014/main" val="358443864"/>
                        </a:ext>
                      </a:extLst>
                    </a:gridCol>
                    <a:gridCol w="2828597">
                      <a:extLst>
                        <a:ext uri="{9D8B030D-6E8A-4147-A177-3AD203B41FA5}">
                          <a16:colId xmlns:a16="http://schemas.microsoft.com/office/drawing/2014/main" val="3960496980"/>
                        </a:ext>
                      </a:extLst>
                    </a:gridCol>
                  </a:tblGrid>
                  <a:tr h="505181">
                    <a:tc>
                      <a:txBody>
                        <a:bodyPr/>
                        <a:lstStyle/>
                        <a:p>
                          <a:pPr algn="ctr">
                            <a:lnSpc>
                              <a:spcPct val="107000"/>
                            </a:lnSpc>
                            <a:spcBef>
                              <a:spcPts val="600"/>
                            </a:spcBef>
                            <a:spcAft>
                              <a:spcPts val="800"/>
                            </a:spcAft>
                          </a:pPr>
                          <a:r>
                            <a:rPr lang="en-ZA" sz="1100">
                              <a:effectLst/>
                            </a:rPr>
                            <a:t>SPECIFIC GOALS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800"/>
                            </a:spcAft>
                          </a:pPr>
                          <a:r>
                            <a:rPr lang="en-ZA" sz="1100">
                              <a:effectLst/>
                            </a:rPr>
                            <a:t>POINTS ALLOCATED OUT OF 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800"/>
                            </a:spcAft>
                          </a:pPr>
                          <a:r>
                            <a:rPr lang="en-ZA" sz="1100">
                              <a:effectLst/>
                            </a:rPr>
                            <a:t>FORMULA TO CALCULATE THE POINTS OUT OF 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4864971"/>
                      </a:ext>
                    </a:extLst>
                  </a:tr>
                  <a:tr h="1048855">
                    <a:tc>
                      <a:txBody>
                        <a:bodyPr/>
                        <a:lstStyle/>
                        <a:p>
                          <a:pPr>
                            <a:lnSpc>
                              <a:spcPct val="150000"/>
                            </a:lnSpc>
                            <a:spcBef>
                              <a:spcPts val="600"/>
                            </a:spcBef>
                            <a:spcAft>
                              <a:spcPts val="800"/>
                            </a:spcAft>
                          </a:pPr>
                          <a:r>
                            <a:rPr lang="en-ZA" sz="1100">
                              <a:effectLst/>
                            </a:rPr>
                            <a:t>Historically Disadvantaged Individuals by Race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800"/>
                            </a:spcAft>
                          </a:pPr>
                          <a:r>
                            <a:rPr lang="en-ZA" sz="1100">
                              <a:effectLst/>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endParaRPr lang="en-US"/>
                        </a:p>
                      </a:txBody>
                      <a:tcPr marL="68580" marR="68580" marT="0" marB="0">
                        <a:blipFill>
                          <a:blip r:embed="rId2"/>
                          <a:stretch>
                            <a:fillRect l="-137419" t="-17078" r="-430" b="-11195"/>
                          </a:stretch>
                        </a:blipFill>
                      </a:tcPr>
                    </a:tc>
                    <a:extLst>
                      <a:ext uri="{0D108BD9-81ED-4DB2-BD59-A6C34878D82A}">
                        <a16:rowId xmlns:a16="http://schemas.microsoft.com/office/drawing/2014/main" val="355423484"/>
                      </a:ext>
                    </a:extLst>
                  </a:tr>
                  <a:tr h="2158329">
                    <a:tc>
                      <a:txBody>
                        <a:bodyPr/>
                        <a:lstStyle/>
                        <a:p>
                          <a:pPr>
                            <a:lnSpc>
                              <a:spcPct val="150000"/>
                            </a:lnSpc>
                            <a:spcBef>
                              <a:spcPts val="600"/>
                            </a:spcBef>
                            <a:spcAft>
                              <a:spcPts val="800"/>
                            </a:spcAft>
                          </a:pPr>
                          <a:r>
                            <a:rPr lang="en-ZA" sz="1100">
                              <a:effectLst/>
                            </a:rPr>
                            <a:t>Historically Disadvantaged who is Female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800"/>
                            </a:spcAft>
                          </a:pPr>
                          <a:r>
                            <a:rPr lang="en-ZA" sz="1100">
                              <a:effectLst/>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ZA"/>
                        </a:p>
                      </a:txBody>
                      <a:tcPr/>
                    </a:tc>
                    <a:extLst>
                      <a:ext uri="{0D108BD9-81ED-4DB2-BD59-A6C34878D82A}">
                        <a16:rowId xmlns:a16="http://schemas.microsoft.com/office/drawing/2014/main" val="2005109136"/>
                      </a:ext>
                    </a:extLst>
                  </a:tr>
                  <a:tr h="324687">
                    <a:tc>
                      <a:txBody>
                        <a:bodyPr/>
                        <a:lstStyle/>
                        <a:p>
                          <a:pPr>
                            <a:lnSpc>
                              <a:spcPct val="150000"/>
                            </a:lnSpc>
                            <a:spcBef>
                              <a:spcPts val="600"/>
                            </a:spcBef>
                            <a:spcAft>
                              <a:spcPts val="800"/>
                            </a:spcAft>
                          </a:pPr>
                          <a:r>
                            <a:rPr lang="en-ZA" sz="1100">
                              <a:effectLst/>
                            </a:rPr>
                            <a:t>POINTS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800"/>
                            </a:spcAft>
                          </a:pPr>
                          <a:r>
                            <a:rPr lang="en-ZA" sz="1100">
                              <a:effectLst/>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600"/>
                            </a:spcAft>
                          </a:pPr>
                          <a:r>
                            <a:rPr lang="en-ZA" sz="1100" dirty="0">
                              <a:effectLs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5345706"/>
                      </a:ext>
                    </a:extLst>
                  </a:tr>
                </a:tbl>
              </a:graphicData>
            </a:graphic>
          </p:graphicFrame>
        </mc:Fallback>
      </mc:AlternateContent>
      <p:sp>
        <p:nvSpPr>
          <p:cNvPr id="5" name="Rectangle 1">
            <a:extLst>
              <a:ext uri="{FF2B5EF4-FFF2-40B4-BE49-F238E27FC236}">
                <a16:creationId xmlns:a16="http://schemas.microsoft.com/office/drawing/2014/main" id="{52F94090-B6E5-DC4C-1518-9A00BE04D86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4237361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7EF6-16C2-9C10-8203-299286656C72}"/>
              </a:ext>
            </a:extLst>
          </p:cNvPr>
          <p:cNvSpPr>
            <a:spLocks noGrp="1"/>
          </p:cNvSpPr>
          <p:nvPr>
            <p:ph type="title"/>
          </p:nvPr>
        </p:nvSpPr>
        <p:spPr/>
        <p:txBody>
          <a:bodyPr/>
          <a:lstStyle/>
          <a:p>
            <a:r>
              <a:rPr lang="en-US" dirty="0"/>
              <a:t>RT14-1-2022</a:t>
            </a:r>
            <a:endParaRPr lang="en-ZA" dirty="0"/>
          </a:p>
        </p:txBody>
      </p:sp>
      <p:graphicFrame>
        <p:nvGraphicFramePr>
          <p:cNvPr id="4" name="Content Placeholder 3">
            <a:extLst>
              <a:ext uri="{FF2B5EF4-FFF2-40B4-BE49-F238E27FC236}">
                <a16:creationId xmlns:a16="http://schemas.microsoft.com/office/drawing/2014/main" id="{4EF08962-DB7D-D4DD-C2E3-53E89BBAC5DD}"/>
              </a:ext>
            </a:extLst>
          </p:cNvPr>
          <p:cNvGraphicFramePr>
            <a:graphicFrameLocks noGrp="1"/>
          </p:cNvGraphicFramePr>
          <p:nvPr>
            <p:ph idx="1"/>
            <p:extLst>
              <p:ext uri="{D42A27DB-BD31-4B8C-83A1-F6EECF244321}">
                <p14:modId xmlns:p14="http://schemas.microsoft.com/office/powerpoint/2010/main" val="2358804111"/>
              </p:ext>
            </p:extLst>
          </p:nvPr>
        </p:nvGraphicFramePr>
        <p:xfrm>
          <a:off x="1679944" y="1977656"/>
          <a:ext cx="6113721" cy="4106741"/>
        </p:xfrm>
        <a:graphic>
          <a:graphicData uri="http://schemas.openxmlformats.org/drawingml/2006/table">
            <a:tbl>
              <a:tblPr firstRow="1" firstCol="1" bandRow="1">
                <a:tableStyleId>{5C22544A-7EE6-4342-B048-85BDC9FD1C3A}</a:tableStyleId>
              </a:tblPr>
              <a:tblGrid>
                <a:gridCol w="3860341">
                  <a:extLst>
                    <a:ext uri="{9D8B030D-6E8A-4147-A177-3AD203B41FA5}">
                      <a16:colId xmlns:a16="http://schemas.microsoft.com/office/drawing/2014/main" val="1488542665"/>
                    </a:ext>
                  </a:extLst>
                </a:gridCol>
                <a:gridCol w="2253380">
                  <a:extLst>
                    <a:ext uri="{9D8B030D-6E8A-4147-A177-3AD203B41FA5}">
                      <a16:colId xmlns:a16="http://schemas.microsoft.com/office/drawing/2014/main" val="4212232959"/>
                    </a:ext>
                  </a:extLst>
                </a:gridCol>
              </a:tblGrid>
              <a:tr h="504935">
                <a:tc>
                  <a:txBody>
                    <a:bodyPr/>
                    <a:lstStyle/>
                    <a:p>
                      <a:pPr marL="540385" indent="-540385" algn="ctr">
                        <a:lnSpc>
                          <a:spcPct val="150000"/>
                        </a:lnSpc>
                        <a:spcBef>
                          <a:spcPts val="600"/>
                        </a:spcBef>
                        <a:spcAft>
                          <a:spcPts val="600"/>
                        </a:spcAft>
                        <a:tabLst>
                          <a:tab pos="540385" algn="l"/>
                        </a:tabLst>
                      </a:pPr>
                      <a:r>
                        <a:rPr lang="en-ZA" sz="1100" dirty="0">
                          <a:effectLst/>
                        </a:rPr>
                        <a:t>Cost-driver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40385" indent="-540385" algn="ctr">
                        <a:lnSpc>
                          <a:spcPct val="150000"/>
                        </a:lnSpc>
                        <a:spcBef>
                          <a:spcPts val="600"/>
                        </a:spcBef>
                        <a:spcAft>
                          <a:spcPts val="600"/>
                        </a:spcAft>
                        <a:tabLst>
                          <a:tab pos="540385" algn="l"/>
                        </a:tabLst>
                      </a:pPr>
                      <a:r>
                        <a:rPr lang="en-ZA" sz="1100">
                          <a:effectLst/>
                        </a:rPr>
                        <a:t>Percentage of Total Cost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3087055"/>
                  </a:ext>
                </a:extLst>
              </a:tr>
              <a:tr h="570677">
                <a:tc>
                  <a:txBody>
                    <a:bodyPr/>
                    <a:lstStyle/>
                    <a:p>
                      <a:pPr marL="540385" indent="-540385" algn="just">
                        <a:lnSpc>
                          <a:spcPct val="150000"/>
                        </a:lnSpc>
                        <a:spcBef>
                          <a:spcPts val="600"/>
                        </a:spcBef>
                        <a:spcAft>
                          <a:spcPts val="600"/>
                        </a:spcAft>
                        <a:tabLst>
                          <a:tab pos="540385" algn="l"/>
                        </a:tabLst>
                      </a:pPr>
                      <a:r>
                        <a:rPr lang="en-ZA" sz="1100">
                          <a:effectLst/>
                        </a:rPr>
                        <a:t>D1 – Imported Raw Material / Finished product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540385" indent="-540385" algn="ctr">
                        <a:lnSpc>
                          <a:spcPct val="150000"/>
                        </a:lnSpc>
                        <a:spcBef>
                          <a:spcPts val="600"/>
                        </a:spcBef>
                        <a:spcAft>
                          <a:spcPts val="600"/>
                        </a:spcAft>
                        <a:tabLst>
                          <a:tab pos="540385" algn="l"/>
                        </a:tabLst>
                      </a:pPr>
                      <a:r>
                        <a:rPr lang="en-ZA" sz="1100">
                          <a:effectLst/>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8323811"/>
                  </a:ext>
                </a:extLst>
              </a:tr>
              <a:tr h="543348">
                <a:tc>
                  <a:txBody>
                    <a:bodyPr/>
                    <a:lstStyle/>
                    <a:p>
                      <a:pPr marL="540385" indent="-540385" algn="just">
                        <a:lnSpc>
                          <a:spcPct val="150000"/>
                        </a:lnSpc>
                        <a:spcBef>
                          <a:spcPts val="600"/>
                        </a:spcBef>
                        <a:spcAft>
                          <a:spcPts val="600"/>
                        </a:spcAft>
                        <a:tabLst>
                          <a:tab pos="540385" algn="l"/>
                        </a:tabLst>
                      </a:pPr>
                      <a:r>
                        <a:rPr lang="en-ZA" sz="1100">
                          <a:effectLst/>
                        </a:rPr>
                        <a:t>D2 - Local Raw Material / Finished product (if applicable)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40385" indent="-540385" algn="ctr">
                        <a:lnSpc>
                          <a:spcPct val="150000"/>
                        </a:lnSpc>
                        <a:spcBef>
                          <a:spcPts val="600"/>
                        </a:spcBef>
                        <a:spcAft>
                          <a:spcPts val="600"/>
                        </a:spcAft>
                        <a:tabLst>
                          <a:tab pos="540385" algn="l"/>
                        </a:tabLst>
                      </a:pPr>
                      <a:r>
                        <a:rPr lang="en-ZA" sz="1100">
                          <a:effectLst/>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8622871"/>
                  </a:ext>
                </a:extLst>
              </a:tr>
              <a:tr h="504935">
                <a:tc>
                  <a:txBody>
                    <a:bodyPr/>
                    <a:lstStyle/>
                    <a:p>
                      <a:pPr marL="540385" indent="-540385" algn="just">
                        <a:lnSpc>
                          <a:spcPct val="150000"/>
                        </a:lnSpc>
                        <a:spcBef>
                          <a:spcPts val="600"/>
                        </a:spcBef>
                        <a:spcAft>
                          <a:spcPts val="600"/>
                        </a:spcAft>
                        <a:tabLst>
                          <a:tab pos="540385" algn="l"/>
                        </a:tabLst>
                      </a:pPr>
                      <a:r>
                        <a:rPr lang="en-ZA" sz="1100" dirty="0">
                          <a:effectLst/>
                        </a:rPr>
                        <a:t>D3 – Labour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40385" indent="-540385" algn="ctr">
                        <a:lnSpc>
                          <a:spcPct val="150000"/>
                        </a:lnSpc>
                        <a:spcBef>
                          <a:spcPts val="600"/>
                        </a:spcBef>
                        <a:spcAft>
                          <a:spcPts val="600"/>
                        </a:spcAft>
                        <a:tabLst>
                          <a:tab pos="540385" algn="l"/>
                        </a:tabLst>
                      </a:pPr>
                      <a:r>
                        <a:rPr lang="en-ZA" sz="1100">
                          <a:effectLst/>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8771767"/>
                  </a:ext>
                </a:extLst>
              </a:tr>
              <a:tr h="492637">
                <a:tc>
                  <a:txBody>
                    <a:bodyPr/>
                    <a:lstStyle/>
                    <a:p>
                      <a:pPr marL="540385" indent="-540385" algn="just">
                        <a:lnSpc>
                          <a:spcPct val="150000"/>
                        </a:lnSpc>
                        <a:spcBef>
                          <a:spcPts val="600"/>
                        </a:spcBef>
                        <a:spcAft>
                          <a:spcPts val="600"/>
                        </a:spcAft>
                        <a:tabLst>
                          <a:tab pos="540385" algn="l"/>
                        </a:tabLst>
                      </a:pPr>
                      <a:r>
                        <a:rPr lang="en-ZA" sz="1100">
                          <a:effectLst/>
                        </a:rPr>
                        <a:t>D4 – Transport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40385" indent="-540385" algn="ctr">
                        <a:lnSpc>
                          <a:spcPct val="150000"/>
                        </a:lnSpc>
                        <a:spcBef>
                          <a:spcPts val="600"/>
                        </a:spcBef>
                        <a:spcAft>
                          <a:spcPts val="600"/>
                        </a:spcAft>
                        <a:tabLst>
                          <a:tab pos="540385" algn="l"/>
                        </a:tabLst>
                      </a:pPr>
                      <a:r>
                        <a:rPr lang="en-ZA" sz="1100">
                          <a:effectLst/>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1852549"/>
                  </a:ext>
                </a:extLst>
              </a:tr>
              <a:tr h="504935">
                <a:tc>
                  <a:txBody>
                    <a:bodyPr/>
                    <a:lstStyle/>
                    <a:p>
                      <a:pPr marL="540385" indent="-540385" algn="just">
                        <a:lnSpc>
                          <a:spcPct val="150000"/>
                        </a:lnSpc>
                        <a:spcBef>
                          <a:spcPts val="600"/>
                        </a:spcBef>
                        <a:spcAft>
                          <a:spcPts val="600"/>
                        </a:spcAft>
                        <a:tabLst>
                          <a:tab pos="540385" algn="l"/>
                        </a:tabLst>
                      </a:pPr>
                      <a:r>
                        <a:rPr lang="en-ZA" sz="1100">
                          <a:effectLst/>
                        </a:rPr>
                        <a:t>D5 – Overheads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40385" indent="-540385" algn="ctr">
                        <a:lnSpc>
                          <a:spcPct val="150000"/>
                        </a:lnSpc>
                        <a:spcBef>
                          <a:spcPts val="600"/>
                        </a:spcBef>
                        <a:spcAft>
                          <a:spcPts val="600"/>
                        </a:spcAft>
                        <a:tabLst>
                          <a:tab pos="540385" algn="l"/>
                        </a:tabLst>
                      </a:pPr>
                      <a:r>
                        <a:rPr lang="en-ZA" sz="1100">
                          <a:effectLst/>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6542622"/>
                  </a:ext>
                </a:extLst>
              </a:tr>
              <a:tr h="492637">
                <a:tc>
                  <a:txBody>
                    <a:bodyPr/>
                    <a:lstStyle/>
                    <a:p>
                      <a:pPr marL="540385" indent="-540385" algn="just">
                        <a:lnSpc>
                          <a:spcPct val="150000"/>
                        </a:lnSpc>
                        <a:spcBef>
                          <a:spcPts val="600"/>
                        </a:spcBef>
                        <a:spcAft>
                          <a:spcPts val="600"/>
                        </a:spcAft>
                        <a:tabLst>
                          <a:tab pos="540385" algn="l"/>
                        </a:tabLst>
                      </a:pPr>
                      <a:r>
                        <a:rPr lang="en-ZA" sz="1100">
                          <a:effectLst/>
                        </a:rPr>
                        <a:t>D6 – Other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40385" indent="-540385" algn="ctr">
                        <a:lnSpc>
                          <a:spcPct val="150000"/>
                        </a:lnSpc>
                        <a:spcBef>
                          <a:spcPts val="600"/>
                        </a:spcBef>
                        <a:spcAft>
                          <a:spcPts val="600"/>
                        </a:spcAft>
                        <a:tabLst>
                          <a:tab pos="540385" algn="l"/>
                        </a:tabLst>
                      </a:pPr>
                      <a:r>
                        <a:rPr lang="en-ZA" sz="1100">
                          <a:effectLst/>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8372894"/>
                  </a:ext>
                </a:extLst>
              </a:tr>
              <a:tr h="492637">
                <a:tc>
                  <a:txBody>
                    <a:bodyPr/>
                    <a:lstStyle/>
                    <a:p>
                      <a:pPr marL="540385" indent="-540385" algn="just">
                        <a:lnSpc>
                          <a:spcPct val="150000"/>
                        </a:lnSpc>
                        <a:spcBef>
                          <a:spcPts val="600"/>
                        </a:spcBef>
                        <a:spcAft>
                          <a:spcPts val="600"/>
                        </a:spcAft>
                        <a:tabLst>
                          <a:tab pos="540385" algn="l"/>
                        </a:tabLst>
                      </a:pPr>
                      <a:r>
                        <a:rPr lang="en-ZA" sz="1100" dirty="0">
                          <a:effectLst/>
                        </a:rPr>
                        <a:t>Total Price of item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540385" indent="-540385" algn="ctr">
                        <a:lnSpc>
                          <a:spcPct val="150000"/>
                        </a:lnSpc>
                        <a:spcBef>
                          <a:spcPts val="600"/>
                        </a:spcBef>
                        <a:spcAft>
                          <a:spcPts val="600"/>
                        </a:spcAft>
                        <a:tabLst>
                          <a:tab pos="540385" algn="l"/>
                        </a:tabLst>
                      </a:pPr>
                      <a:r>
                        <a:rPr lang="en-ZA" sz="1100" dirty="0">
                          <a:effectLst/>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1083893"/>
                  </a:ext>
                </a:extLst>
              </a:tr>
            </a:tbl>
          </a:graphicData>
        </a:graphic>
      </p:graphicFrame>
    </p:spTree>
    <p:extLst>
      <p:ext uri="{BB962C8B-B14F-4D97-AF65-F5344CB8AC3E}">
        <p14:creationId xmlns:p14="http://schemas.microsoft.com/office/powerpoint/2010/main" val="379841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8394-C332-CA30-D85F-55727D056EE4}"/>
              </a:ext>
            </a:extLst>
          </p:cNvPr>
          <p:cNvSpPr>
            <a:spLocks noGrp="1"/>
          </p:cNvSpPr>
          <p:nvPr>
            <p:ph type="title"/>
          </p:nvPr>
        </p:nvSpPr>
        <p:spPr/>
        <p:txBody>
          <a:bodyPr/>
          <a:lstStyle/>
          <a:p>
            <a:r>
              <a:rPr lang="en-US" dirty="0"/>
              <a:t>RT14-1-2022</a:t>
            </a:r>
            <a:endParaRPr lang="en-ZA" dirty="0"/>
          </a:p>
        </p:txBody>
      </p:sp>
      <p:sp>
        <p:nvSpPr>
          <p:cNvPr id="3" name="Content Placeholder 2">
            <a:extLst>
              <a:ext uri="{FF2B5EF4-FFF2-40B4-BE49-F238E27FC236}">
                <a16:creationId xmlns:a16="http://schemas.microsoft.com/office/drawing/2014/main" id="{4CFF87AD-6997-CB5E-19CF-92BE5DD6A687}"/>
              </a:ext>
            </a:extLst>
          </p:cNvPr>
          <p:cNvSpPr>
            <a:spLocks noGrp="1"/>
          </p:cNvSpPr>
          <p:nvPr>
            <p:ph idx="1"/>
          </p:nvPr>
        </p:nvSpPr>
        <p:spPr/>
        <p:txBody>
          <a:bodyPr>
            <a:normAutofit fontScale="92500" lnSpcReduction="10000"/>
          </a:bodyPr>
          <a:lstStyle/>
          <a:p>
            <a:pPr marL="0" indent="0">
              <a:buNone/>
            </a:pPr>
            <a:r>
              <a:rPr lang="en-US" dirty="0"/>
              <a:t>8.5	</a:t>
            </a:r>
            <a:r>
              <a:rPr lang="en-US" b="1" dirty="0"/>
              <a:t>SUBMISSION OF BIDS</a:t>
            </a:r>
          </a:p>
          <a:p>
            <a:pPr marL="0" indent="0">
              <a:buNone/>
            </a:pPr>
            <a:r>
              <a:rPr lang="en-US" b="1" dirty="0"/>
              <a:t>8.6	ONLINE BID SUBMISSION </a:t>
            </a:r>
          </a:p>
          <a:p>
            <a:pPr marL="0" indent="0">
              <a:buNone/>
            </a:pPr>
            <a:r>
              <a:rPr lang="en-US" dirty="0"/>
              <a:t>8.6.1.1	Bidders must submit their bids online through the </a:t>
            </a:r>
            <a:r>
              <a:rPr lang="en-US" dirty="0" err="1"/>
              <a:t>eTender</a:t>
            </a:r>
            <a:r>
              <a:rPr lang="en-US" dirty="0"/>
              <a:t> Publication portal. </a:t>
            </a:r>
          </a:p>
          <a:p>
            <a:pPr marL="0" indent="0">
              <a:buNone/>
            </a:pPr>
            <a:r>
              <a:rPr lang="en-US" dirty="0"/>
              <a:t>8.6.1.2	Manual or hardcopy bids are not acceptable. </a:t>
            </a:r>
          </a:p>
          <a:p>
            <a:pPr marL="0" indent="0">
              <a:buNone/>
            </a:pPr>
            <a:r>
              <a:rPr lang="en-US" dirty="0"/>
              <a:t>8.6.1.3	The online </a:t>
            </a:r>
            <a:r>
              <a:rPr lang="en-US" dirty="0" err="1"/>
              <a:t>eTender</a:t>
            </a:r>
            <a:r>
              <a:rPr lang="en-US" dirty="0"/>
              <a:t> publication portal can be accessed on the following link: 	https://www.etenders.gov.za/.</a:t>
            </a:r>
          </a:p>
          <a:p>
            <a:pPr marL="0" indent="0">
              <a:buNone/>
            </a:pPr>
            <a:r>
              <a:rPr lang="en-US" dirty="0"/>
              <a:t>8.6.1.4	The guide for online bid submission is attached as Annexure B.</a:t>
            </a:r>
          </a:p>
          <a:p>
            <a:pPr marL="0" indent="0">
              <a:buNone/>
            </a:pPr>
            <a:r>
              <a:rPr lang="en-US" dirty="0"/>
              <a:t>8.6.1.5	Bidders to adhere to all the rules for the online bid submission.</a:t>
            </a:r>
          </a:p>
          <a:p>
            <a:pPr marL="0" indent="0">
              <a:buNone/>
            </a:pPr>
            <a:r>
              <a:rPr lang="en-US" dirty="0"/>
              <a:t>8.6.1.6	Bidders’ attention is drawn to the sequential submission format as per the 	checklist on Table 1.</a:t>
            </a:r>
          </a:p>
          <a:p>
            <a:pPr marL="0" indent="0">
              <a:buNone/>
            </a:pPr>
            <a:r>
              <a:rPr lang="en-US" dirty="0"/>
              <a:t>8.6.1.7	The Pricing Schedule (Annexure 2) should be in an XLSX excel sheet format 	and not any other format.</a:t>
            </a:r>
          </a:p>
          <a:p>
            <a:pPr marL="0" indent="0">
              <a:buNone/>
            </a:pPr>
            <a:r>
              <a:rPr lang="en-US" dirty="0"/>
              <a:t>8.6.1.8	Non-compliance with online bid submission WILL invalidate the bidder’s 	response.</a:t>
            </a:r>
          </a:p>
          <a:p>
            <a:pPr marL="0" indent="0">
              <a:buNone/>
            </a:pPr>
            <a:r>
              <a:rPr lang="en-US" dirty="0"/>
              <a:t>8.6.1.9	Submit all bid queries via email to Demand.Acquisition2@treasury.gov.za.</a:t>
            </a:r>
          </a:p>
          <a:p>
            <a:endParaRPr lang="en-ZA" dirty="0"/>
          </a:p>
        </p:txBody>
      </p:sp>
    </p:spTree>
    <p:extLst>
      <p:ext uri="{BB962C8B-B14F-4D97-AF65-F5344CB8AC3E}">
        <p14:creationId xmlns:p14="http://schemas.microsoft.com/office/powerpoint/2010/main" val="113485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B191-7191-649E-92D4-C67C1DB79424}"/>
              </a:ext>
            </a:extLst>
          </p:cNvPr>
          <p:cNvSpPr>
            <a:spLocks noGrp="1"/>
          </p:cNvSpPr>
          <p:nvPr>
            <p:ph type="title"/>
          </p:nvPr>
        </p:nvSpPr>
        <p:spPr/>
        <p:txBody>
          <a:bodyPr/>
          <a:lstStyle/>
          <a:p>
            <a:r>
              <a:rPr lang="en-US" dirty="0"/>
              <a:t>RT14-1-2022</a:t>
            </a:r>
            <a:endParaRPr lang="en-ZA" dirty="0"/>
          </a:p>
        </p:txBody>
      </p:sp>
      <p:sp>
        <p:nvSpPr>
          <p:cNvPr id="3" name="Content Placeholder 2">
            <a:extLst>
              <a:ext uri="{FF2B5EF4-FFF2-40B4-BE49-F238E27FC236}">
                <a16:creationId xmlns:a16="http://schemas.microsoft.com/office/drawing/2014/main" id="{5B1854A3-6E1D-C7FA-E8C8-FDC1D4B93524}"/>
              </a:ext>
            </a:extLst>
          </p:cNvPr>
          <p:cNvSpPr>
            <a:spLocks noGrp="1"/>
          </p:cNvSpPr>
          <p:nvPr>
            <p:ph idx="1"/>
          </p:nvPr>
        </p:nvSpPr>
        <p:spPr/>
        <p:txBody>
          <a:bodyPr/>
          <a:lstStyle/>
          <a:p>
            <a:pPr marL="0" indent="0">
              <a:buNone/>
            </a:pPr>
            <a:r>
              <a:rPr lang="en-US" dirty="0"/>
              <a:t>8.7	</a:t>
            </a:r>
            <a:r>
              <a:rPr lang="en-US" b="1" dirty="0"/>
              <a:t>LATE BIDS</a:t>
            </a:r>
          </a:p>
          <a:p>
            <a:pPr marL="0" indent="0">
              <a:buNone/>
            </a:pPr>
            <a:r>
              <a:rPr lang="en-US" dirty="0"/>
              <a:t>8.7.1	Bids received after the closing date and time will NOT be accepted for consideration.</a:t>
            </a:r>
          </a:p>
          <a:p>
            <a:pPr marL="0" indent="0">
              <a:buNone/>
            </a:pPr>
            <a:r>
              <a:rPr lang="en-US" dirty="0"/>
              <a:t>8.9	</a:t>
            </a:r>
            <a:r>
              <a:rPr lang="en-US" b="1" dirty="0"/>
              <a:t>CONTACT DETAILS</a:t>
            </a:r>
          </a:p>
          <a:p>
            <a:pPr marL="0" indent="0">
              <a:buNone/>
            </a:pPr>
            <a:r>
              <a:rPr lang="en-US" dirty="0"/>
              <a:t>8.9.1	General:- National Treasury, Office of the Chief Procurement Officer, 	Chief Directorate: Transversal Contracting, Private Bag x115, Pretoria, 	0001. Physical address: 240 Madiba Street, corner Thabo Sehume and 	Madiba Streets, Pretoria.</a:t>
            </a:r>
          </a:p>
          <a:p>
            <a:pPr marL="0" indent="0">
              <a:buNone/>
            </a:pPr>
            <a:r>
              <a:rPr lang="en-US" dirty="0"/>
              <a:t>8.9.2	Bid Enquiries:- All enquiries should be in writing to 	demand.acquisition2@treasury.gov.za The closing date for receipt of 	all enquiries is 6 December 2024. All enquiries beyond the closing date 	will not be considered.</a:t>
            </a:r>
          </a:p>
          <a:p>
            <a:endParaRPr lang="en-ZA" dirty="0"/>
          </a:p>
        </p:txBody>
      </p:sp>
    </p:spTree>
    <p:extLst>
      <p:ext uri="{BB962C8B-B14F-4D97-AF65-F5344CB8AC3E}">
        <p14:creationId xmlns:p14="http://schemas.microsoft.com/office/powerpoint/2010/main" val="1172011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latin typeface="Arial" panose="020B0604020202020204" pitchFamily="34" charset="0"/>
                <a:cs typeface="Arial" panose="020B0604020202020204" pitchFamily="34" charset="0"/>
              </a:rPr>
              <a:t>Questions and Answers???</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ZA" dirty="0"/>
              <a:t> </a:t>
            </a:r>
            <a:r>
              <a:rPr lang="en-ZA" dirty="0">
                <a:latin typeface="Arial" panose="020B0604020202020204" pitchFamily="34" charset="0"/>
                <a:cs typeface="Arial" panose="020B0604020202020204" pitchFamily="34" charset="0"/>
              </a:rPr>
              <a:t>Questions?</a:t>
            </a:r>
          </a:p>
          <a:p>
            <a:pPr>
              <a:buFont typeface="Wingdings" panose="05000000000000000000" pitchFamily="2" charset="2"/>
              <a:buChar char="q"/>
            </a:pPr>
            <a:r>
              <a:rPr lang="en-ZA" dirty="0">
                <a:latin typeface="Arial" panose="020B0604020202020204" pitchFamily="34" charset="0"/>
                <a:cs typeface="Arial" panose="020B0604020202020204" pitchFamily="34" charset="0"/>
              </a:rPr>
              <a:t> Answers?</a:t>
            </a:r>
          </a:p>
        </p:txBody>
      </p:sp>
    </p:spTree>
    <p:extLst>
      <p:ext uri="{BB962C8B-B14F-4D97-AF65-F5344CB8AC3E}">
        <p14:creationId xmlns:p14="http://schemas.microsoft.com/office/powerpoint/2010/main" val="208372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1129249"/>
          </a:xfrm>
        </p:spPr>
        <p:txBody>
          <a:bodyPr>
            <a:normAutofit fontScale="90000"/>
          </a:bodyPr>
          <a:lstStyle/>
          <a:p>
            <a:pPr algn="ctr">
              <a:lnSpc>
                <a:spcPct val="150000"/>
              </a:lnSpc>
              <a:spcAft>
                <a:spcPts val="800"/>
              </a:spcAft>
            </a:pPr>
            <a:br>
              <a:rPr lang="en-US" dirty="0"/>
            </a:br>
            <a:r>
              <a:rPr lang="en-ZA" sz="1800" b="1" dirty="0">
                <a:solidFill>
                  <a:srgbClr val="C00000"/>
                </a:solidFill>
                <a:effectLst/>
                <a:latin typeface="Arial Narrow" panose="020B0606020202030204" pitchFamily="34" charset="0"/>
                <a:ea typeface="Calibri" panose="020F0502020204030204" pitchFamily="34" charset="0"/>
                <a:cs typeface="Arial" panose="020B0604020202020204" pitchFamily="34" charset="0"/>
              </a:rPr>
              <a:t>RT14-1-2022</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800" b="1" dirty="0">
                <a:effectLst/>
                <a:latin typeface="Arial Narrow" panose="020B0606020202030204" pitchFamily="34" charset="0"/>
                <a:ea typeface="Calibri" panose="020F0502020204030204" pitchFamily="34" charset="0"/>
                <a:cs typeface="Arial" panose="020B0604020202020204" pitchFamily="34" charset="0"/>
              </a:rPr>
              <a:t>SUPPLY AND DELIVERY OF TOILET PAPER, PAPER TOWELS, FACIAL TISSUES, DISPOSABLE WIPES AND PAPER SERVIETTES TO THE STATE FOR THE PERIOD ENDING 31 MARCH 2026</a:t>
            </a:r>
            <a:br>
              <a:rPr lang="en-ZA"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marL="0" indent="0">
              <a:buNone/>
            </a:pPr>
            <a:r>
              <a:rPr lang="en-ZA" sz="2400" b="1" u="sng" dirty="0"/>
              <a:t>Agenda</a:t>
            </a:r>
          </a:p>
          <a:p>
            <a:pPr marL="0" indent="0">
              <a:buNone/>
            </a:pPr>
            <a:endParaRPr lang="en-ZA" sz="2400" b="1" u="sng" dirty="0"/>
          </a:p>
          <a:p>
            <a:pPr marL="0" indent="0">
              <a:buNone/>
            </a:pPr>
            <a:r>
              <a:rPr lang="en-ZA" dirty="0"/>
              <a:t>1.</a:t>
            </a:r>
            <a:r>
              <a:rPr lang="en-ZA" b="1" dirty="0"/>
              <a:t> </a:t>
            </a:r>
            <a:r>
              <a:rPr lang="en-ZA" dirty="0">
                <a:latin typeface="Arial Narrow" panose="020B0606020202030204" pitchFamily="34" charset="0"/>
              </a:rPr>
              <a:t>Welcome and Introduction</a:t>
            </a:r>
          </a:p>
          <a:p>
            <a:pPr marL="0" indent="0">
              <a:buNone/>
            </a:pPr>
            <a:r>
              <a:rPr lang="en-ZA" dirty="0">
                <a:latin typeface="Arial Narrow" panose="020B0606020202030204" pitchFamily="34" charset="0"/>
              </a:rPr>
              <a:t>2. Bid Timelines</a:t>
            </a:r>
          </a:p>
          <a:p>
            <a:pPr marL="0" indent="0">
              <a:buNone/>
            </a:pPr>
            <a:r>
              <a:rPr lang="en-ZA" dirty="0">
                <a:latin typeface="Arial Narrow" panose="020B0606020202030204" pitchFamily="34" charset="0"/>
              </a:rPr>
              <a:t>3. Background</a:t>
            </a:r>
          </a:p>
          <a:p>
            <a:pPr marL="0" indent="0">
              <a:buNone/>
            </a:pPr>
            <a:r>
              <a:rPr lang="en-ZA" dirty="0">
                <a:latin typeface="Arial Narrow" panose="020B0606020202030204" pitchFamily="34" charset="0"/>
              </a:rPr>
              <a:t>4. Participating Departments</a:t>
            </a:r>
          </a:p>
          <a:p>
            <a:pPr marL="0" indent="0">
              <a:buNone/>
            </a:pPr>
            <a:r>
              <a:rPr lang="en-US" dirty="0">
                <a:latin typeface="Arial Narrow" panose="020B0606020202030204" pitchFamily="34" charset="0"/>
              </a:rPr>
              <a:t>5. Objectives of the contract:</a:t>
            </a:r>
          </a:p>
          <a:p>
            <a:pPr marL="0" indent="0">
              <a:buNone/>
            </a:pPr>
            <a:r>
              <a:rPr lang="en-ZA" dirty="0">
                <a:latin typeface="Arial Narrow" panose="020B0606020202030204" pitchFamily="34" charset="0"/>
              </a:rPr>
              <a:t>6. Evaluation Criteria</a:t>
            </a:r>
          </a:p>
          <a:p>
            <a:pPr marL="0" indent="0">
              <a:buNone/>
            </a:pPr>
            <a:r>
              <a:rPr lang="en-ZA" dirty="0">
                <a:latin typeface="Arial Narrow" panose="020B0606020202030204" pitchFamily="34" charset="0"/>
              </a:rPr>
              <a:t>7. Scope of Work </a:t>
            </a:r>
          </a:p>
          <a:p>
            <a:pPr marL="0" indent="0">
              <a:buNone/>
            </a:pPr>
            <a:r>
              <a:rPr lang="en-ZA" dirty="0">
                <a:latin typeface="Arial Narrow" panose="020B0606020202030204" pitchFamily="34" charset="0"/>
              </a:rPr>
              <a:t>8. Pricing Structure</a:t>
            </a:r>
          </a:p>
          <a:p>
            <a:pPr marL="0" indent="0">
              <a:buNone/>
            </a:pPr>
            <a:r>
              <a:rPr lang="en-GB" dirty="0">
                <a:latin typeface="Arial Narrow" panose="020B0606020202030204" pitchFamily="34" charset="0"/>
              </a:rPr>
              <a:t>9. Bid Submission and Format of Submission</a:t>
            </a:r>
          </a:p>
          <a:p>
            <a:pPr marL="0" indent="0">
              <a:buNone/>
            </a:pPr>
            <a:r>
              <a:rPr lang="en-ZA" dirty="0">
                <a:latin typeface="Arial Narrow" panose="020B0606020202030204" pitchFamily="34" charset="0"/>
              </a:rPr>
              <a:t>10. Q&amp;A</a:t>
            </a:r>
            <a:r>
              <a:rPr lang="en-US" dirty="0">
                <a:latin typeface="Arial Narrow" panose="020B0606020202030204" pitchFamily="34" charset="0"/>
              </a:rPr>
              <a:t> </a:t>
            </a:r>
          </a:p>
        </p:txBody>
      </p:sp>
    </p:spTree>
    <p:extLst>
      <p:ext uri="{BB962C8B-B14F-4D97-AF65-F5344CB8AC3E}">
        <p14:creationId xmlns:p14="http://schemas.microsoft.com/office/powerpoint/2010/main" val="13956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sz="1800" dirty="0">
                <a:solidFill>
                  <a:srgbClr val="C00000"/>
                </a:solidFill>
                <a:latin typeface="Arial Narrow" panose="020B0606020202030204" pitchFamily="34" charset="0"/>
                <a:cs typeface="Arial" panose="020B0604020202020204" pitchFamily="34" charset="0"/>
              </a:rPr>
              <a:t>RT14-1-2022</a:t>
            </a:r>
            <a:br>
              <a:rPr lang="en-ZA" sz="3600" dirty="0">
                <a:effectLst/>
                <a:latin typeface="Calibri" panose="020F0502020204030204" pitchFamily="34" charset="0"/>
                <a:ea typeface="Calibri" panose="020F0502020204030204" pitchFamily="34" charset="0"/>
                <a:cs typeface="Times New Roman" panose="02020603050405020304" pitchFamily="18" charset="0"/>
              </a:rPr>
            </a:br>
            <a:r>
              <a:rPr lang="en-ZA" sz="36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r>
              <a:rPr lang="en-ZA" sz="1800" dirty="0">
                <a:latin typeface="Arial Narrow" panose="020B0606020202030204" pitchFamily="34" charset="0"/>
                <a:cs typeface="Arial" panose="020B0604020202020204" pitchFamily="34" charset="0"/>
              </a:rPr>
              <a:t>SUPPLY AND DELIVERY OF TOILET PAPER, PAPER TOWELS, FACIAL TISSUES, DISPOSABLE WIPES AND PAPER SERVIETTES TO THE STATE FOR THE PERIOD ENDING 31 MARCH 2026</a:t>
            </a:r>
            <a:br>
              <a:rPr lang="en-ZA" dirty="0"/>
            </a:br>
            <a:r>
              <a:rPr lang="en-ZA" sz="2000" dirty="0">
                <a:latin typeface="Arial Narrow" panose="020B0606020202030204" pitchFamily="34" charset="0"/>
                <a:cs typeface="Arial" panose="020B0604020202020204" pitchFamily="34" charset="0"/>
              </a:rPr>
              <a:t>2</a:t>
            </a:r>
            <a:r>
              <a:rPr lang="en-ZA" dirty="0"/>
              <a:t>. </a:t>
            </a:r>
            <a:r>
              <a:rPr lang="en-ZA" sz="2000" dirty="0">
                <a:latin typeface="Arial Narrow" panose="020B0606020202030204" pitchFamily="34" charset="0"/>
                <a:cs typeface="Arial" panose="020B0604020202020204" pitchFamily="34" charset="0"/>
              </a:rPr>
              <a:t>BID TIMELINES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1704157"/>
              </p:ext>
            </p:extLst>
          </p:nvPr>
        </p:nvGraphicFramePr>
        <p:xfrm>
          <a:off x="785191" y="2166730"/>
          <a:ext cx="7722705" cy="3284220"/>
        </p:xfrm>
        <a:graphic>
          <a:graphicData uri="http://schemas.openxmlformats.org/drawingml/2006/table">
            <a:tbl>
              <a:tblPr firstRow="1" bandRow="1">
                <a:tableStyleId>{5C22544A-7EE6-4342-B048-85BDC9FD1C3A}</a:tableStyleId>
              </a:tblPr>
              <a:tblGrid>
                <a:gridCol w="3496614">
                  <a:extLst>
                    <a:ext uri="{9D8B030D-6E8A-4147-A177-3AD203B41FA5}">
                      <a16:colId xmlns:a16="http://schemas.microsoft.com/office/drawing/2014/main" val="1245951084"/>
                    </a:ext>
                  </a:extLst>
                </a:gridCol>
                <a:gridCol w="4226091">
                  <a:extLst>
                    <a:ext uri="{9D8B030D-6E8A-4147-A177-3AD203B41FA5}">
                      <a16:colId xmlns:a16="http://schemas.microsoft.com/office/drawing/2014/main" val="2545875559"/>
                    </a:ext>
                  </a:extLst>
                </a:gridCol>
              </a:tblGrid>
              <a:tr h="302060">
                <a:tc>
                  <a:txBody>
                    <a:bodyPr/>
                    <a:lstStyle/>
                    <a:p>
                      <a:r>
                        <a:rPr lang="en-ZA" sz="1600" dirty="0">
                          <a:solidFill>
                            <a:schemeClr val="bg1"/>
                          </a:solidFill>
                        </a:rPr>
                        <a:t>BID</a:t>
                      </a:r>
                      <a:r>
                        <a:rPr lang="en-ZA" sz="1600" baseline="0" dirty="0">
                          <a:solidFill>
                            <a:schemeClr val="bg1"/>
                          </a:solidFill>
                        </a:rPr>
                        <a:t> ACTIVITY</a:t>
                      </a:r>
                      <a:endParaRPr lang="en-ZA" sz="1600" dirty="0">
                        <a:solidFill>
                          <a:schemeClr val="bg1"/>
                        </a:solidFill>
                      </a:endParaRPr>
                    </a:p>
                  </a:txBody>
                  <a:tcPr/>
                </a:tc>
                <a:tc>
                  <a:txBody>
                    <a:bodyPr/>
                    <a:lstStyle/>
                    <a:p>
                      <a:r>
                        <a:rPr lang="en-ZA" sz="1600" dirty="0">
                          <a:solidFill>
                            <a:schemeClr val="bg1"/>
                          </a:solidFill>
                        </a:rPr>
                        <a:t>DUE</a:t>
                      </a:r>
                      <a:r>
                        <a:rPr lang="en-ZA" sz="1600" baseline="0" dirty="0">
                          <a:solidFill>
                            <a:schemeClr val="bg1"/>
                          </a:solidFill>
                        </a:rPr>
                        <a:t> DATE</a:t>
                      </a:r>
                      <a:endParaRPr lang="en-ZA" sz="1600" dirty="0">
                        <a:solidFill>
                          <a:schemeClr val="bg1"/>
                        </a:solidFill>
                      </a:endParaRPr>
                    </a:p>
                  </a:txBody>
                  <a:tcPr/>
                </a:tc>
                <a:extLst>
                  <a:ext uri="{0D108BD9-81ED-4DB2-BD59-A6C34878D82A}">
                    <a16:rowId xmlns:a16="http://schemas.microsoft.com/office/drawing/2014/main" val="3605221232"/>
                  </a:ext>
                </a:extLst>
              </a:tr>
              <a:tr h="329520">
                <a:tc>
                  <a:txBody>
                    <a:bodyPr/>
                    <a:lstStyle/>
                    <a:p>
                      <a:r>
                        <a:rPr lang="en-ZA" sz="1800" b="0" i="0" u="none" strike="noStrike" kern="1200" baseline="0" dirty="0">
                          <a:solidFill>
                            <a:schemeClr val="dk1"/>
                          </a:solidFill>
                          <a:latin typeface="Arial Narrow" panose="020B0606020202030204" pitchFamily="34" charset="0"/>
                          <a:ea typeface="+mn-ea"/>
                          <a:cs typeface="+mn-cs"/>
                        </a:rPr>
                        <a:t>Advertisement in E-tenders website</a:t>
                      </a:r>
                      <a:endParaRPr lang="en-ZA" sz="1800" b="0" dirty="0">
                        <a:latin typeface="Arial Narrow" panose="020B0606020202030204" pitchFamily="34" charset="0"/>
                      </a:endParaRPr>
                    </a:p>
                  </a:txBody>
                  <a:tcPr/>
                </a:tc>
                <a:tc>
                  <a:txBody>
                    <a:bodyPr/>
                    <a:lstStyle/>
                    <a:p>
                      <a:pPr marL="0" algn="l" defTabSz="685800" rtl="0" eaLnBrk="1" latinLnBrk="0" hangingPunct="1"/>
                      <a:r>
                        <a:rPr lang="en-US" sz="1800" kern="1200" dirty="0">
                          <a:solidFill>
                            <a:schemeClr val="dk1"/>
                          </a:solidFill>
                          <a:latin typeface="Arial Narrow" panose="020B0606020202030204" pitchFamily="34" charset="0"/>
                          <a:ea typeface="+mn-ea"/>
                          <a:cs typeface="+mn-cs"/>
                        </a:rPr>
                        <a:t>11 November</a:t>
                      </a:r>
                      <a:r>
                        <a:rPr lang="en-ZA" sz="1800" kern="1200" dirty="0">
                          <a:solidFill>
                            <a:schemeClr val="dk1"/>
                          </a:solidFill>
                          <a:latin typeface="Arial Narrow" panose="020B0606020202030204" pitchFamily="34" charset="0"/>
                          <a:ea typeface="+mn-ea"/>
                          <a:cs typeface="+mn-cs"/>
                        </a:rPr>
                        <a:t> 2024</a:t>
                      </a:r>
                    </a:p>
                  </a:txBody>
                  <a:tcPr/>
                </a:tc>
                <a:extLst>
                  <a:ext uri="{0D108BD9-81ED-4DB2-BD59-A6C34878D82A}">
                    <a16:rowId xmlns:a16="http://schemas.microsoft.com/office/drawing/2014/main" val="1397923802"/>
                  </a:ext>
                </a:extLst>
              </a:tr>
              <a:tr h="329520">
                <a:tc>
                  <a:txBody>
                    <a:bodyPr/>
                    <a:lstStyle/>
                    <a:p>
                      <a:r>
                        <a:rPr lang="en-ZA" sz="1800" b="0" i="0" u="none" strike="noStrike" kern="1200" baseline="0" dirty="0">
                          <a:solidFill>
                            <a:schemeClr val="dk1"/>
                          </a:solidFill>
                          <a:latin typeface="Arial Narrow" panose="020B0606020202030204" pitchFamily="34" charset="0"/>
                          <a:ea typeface="+mn-ea"/>
                          <a:cs typeface="+mn-cs"/>
                        </a:rPr>
                        <a:t>Non-Compulsory briefing session</a:t>
                      </a:r>
                      <a:endParaRPr lang="en-ZA" sz="1800" b="0" dirty="0">
                        <a:latin typeface="Arial Narrow" panose="020B0606020202030204" pitchFamily="34" charset="0"/>
                      </a:endParaRPr>
                    </a:p>
                  </a:txBody>
                  <a:tcPr/>
                </a:tc>
                <a:tc>
                  <a:txBody>
                    <a:bodyPr/>
                    <a:lstStyle/>
                    <a:p>
                      <a:pPr marL="0" algn="l" defTabSz="685800" rtl="0" eaLnBrk="1" latinLnBrk="0" hangingPunct="1"/>
                      <a:r>
                        <a:rPr lang="en-ZA" sz="1800" kern="1200" dirty="0">
                          <a:solidFill>
                            <a:schemeClr val="dk1"/>
                          </a:solidFill>
                          <a:latin typeface="Arial Narrow" panose="020B0606020202030204" pitchFamily="34" charset="0"/>
                          <a:ea typeface="+mn-ea"/>
                          <a:cs typeface="+mn-cs"/>
                        </a:rPr>
                        <a:t>22 November 2024</a:t>
                      </a:r>
                    </a:p>
                  </a:txBody>
                  <a:tcPr/>
                </a:tc>
                <a:extLst>
                  <a:ext uri="{0D108BD9-81ED-4DB2-BD59-A6C34878D82A}">
                    <a16:rowId xmlns:a16="http://schemas.microsoft.com/office/drawing/2014/main" val="3072652427"/>
                  </a:ext>
                </a:extLst>
              </a:tr>
              <a:tr h="267735">
                <a:tc>
                  <a:txBody>
                    <a:bodyPr/>
                    <a:lstStyle/>
                    <a:p>
                      <a:r>
                        <a:rPr lang="en-ZA" sz="1800" b="0" dirty="0">
                          <a:latin typeface="Arial Narrow" panose="020B0606020202030204" pitchFamily="34" charset="0"/>
                        </a:rPr>
                        <a:t>Bid Validity period</a:t>
                      </a:r>
                    </a:p>
                  </a:txBody>
                  <a:tcPr/>
                </a:tc>
                <a:tc>
                  <a:txBody>
                    <a:bodyPr/>
                    <a:lstStyle/>
                    <a:p>
                      <a:r>
                        <a:rPr lang="en-ZA" sz="1800" dirty="0">
                          <a:latin typeface="Arial Narrow" panose="020B0606020202030204" pitchFamily="34" charset="0"/>
                        </a:rPr>
                        <a:t>180 Days from the closing date of the bid</a:t>
                      </a:r>
                    </a:p>
                  </a:txBody>
                  <a:tcPr/>
                </a:tc>
                <a:extLst>
                  <a:ext uri="{0D108BD9-81ED-4DB2-BD59-A6C34878D82A}">
                    <a16:rowId xmlns:a16="http://schemas.microsoft.com/office/drawing/2014/main" val="3135802336"/>
                  </a:ext>
                </a:extLst>
              </a:tr>
              <a:tr h="267735">
                <a:tc>
                  <a:txBody>
                    <a:bodyPr/>
                    <a:lstStyle/>
                    <a:p>
                      <a:r>
                        <a:rPr lang="en-ZA" sz="1800" b="0" i="0" u="none" strike="noStrike" kern="1200" baseline="0" dirty="0">
                          <a:solidFill>
                            <a:schemeClr val="dk1"/>
                          </a:solidFill>
                          <a:latin typeface="Arial Narrow" panose="020B0606020202030204" pitchFamily="34" charset="0"/>
                          <a:ea typeface="+mn-ea"/>
                          <a:cs typeface="+mn-cs"/>
                        </a:rPr>
                        <a:t>Bid Closing Date</a:t>
                      </a:r>
                      <a:endParaRPr lang="en-ZA" sz="1800" b="0" dirty="0">
                        <a:latin typeface="Arial Narrow" panose="020B0606020202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Arial Narrow" panose="020B0606020202030204" pitchFamily="34" charset="0"/>
                          <a:ea typeface="+mn-ea"/>
                          <a:cs typeface="+mn-cs"/>
                        </a:rPr>
                        <a:t>11 December</a:t>
                      </a:r>
                      <a:r>
                        <a:rPr lang="en-ZA" sz="1800" kern="1200" dirty="0">
                          <a:solidFill>
                            <a:schemeClr val="dk1"/>
                          </a:solidFill>
                          <a:latin typeface="Arial Narrow" panose="020B0606020202030204" pitchFamily="34" charset="0"/>
                          <a:ea typeface="+mn-ea"/>
                          <a:cs typeface="+mn-cs"/>
                        </a:rPr>
                        <a:t> 2024</a:t>
                      </a:r>
                    </a:p>
                  </a:txBody>
                  <a:tcPr/>
                </a:tc>
                <a:extLst>
                  <a:ext uri="{0D108BD9-81ED-4DB2-BD59-A6C34878D82A}">
                    <a16:rowId xmlns:a16="http://schemas.microsoft.com/office/drawing/2014/main" val="1633098636"/>
                  </a:ext>
                </a:extLst>
              </a:tr>
              <a:tr h="267735">
                <a:tc>
                  <a:txBody>
                    <a:bodyPr/>
                    <a:lstStyle/>
                    <a:p>
                      <a:r>
                        <a:rPr lang="en-ZA" sz="1800" dirty="0">
                          <a:latin typeface="Arial Narrow" panose="020B0606020202030204" pitchFamily="34" charset="0"/>
                        </a:rPr>
                        <a:t>Communication channels </a:t>
                      </a:r>
                    </a:p>
                    <a:p>
                      <a:endParaRPr lang="en-ZA" sz="1800" dirty="0">
                        <a:latin typeface="Arial Narrow" panose="020B0606020202030204" pitchFamily="34" charset="0"/>
                      </a:endParaRPr>
                    </a:p>
                    <a:p>
                      <a:r>
                        <a:rPr lang="en-ZA" sz="1800" dirty="0">
                          <a:latin typeface="Arial Narrow" panose="020B0606020202030204" pitchFamily="34" charset="0"/>
                        </a:rPr>
                        <a:t>Deadline for Queries, Question and Answers</a:t>
                      </a:r>
                    </a:p>
                  </a:txBody>
                  <a:tcPr/>
                </a:tc>
                <a:tc>
                  <a:txBody>
                    <a:bodyPr/>
                    <a:lstStyle/>
                    <a:p>
                      <a:r>
                        <a:rPr lang="en-ZA" sz="1800" dirty="0">
                          <a:latin typeface="Arial Narrow" panose="020B0606020202030204" pitchFamily="34" charset="0"/>
                        </a:rPr>
                        <a:t>Attention: Contract Manager </a:t>
                      </a:r>
                    </a:p>
                    <a:p>
                      <a:r>
                        <a:rPr lang="en-ZA" sz="1800" dirty="0">
                          <a:latin typeface="Arial Narrow" panose="020B0606020202030204" pitchFamily="34" charset="0"/>
                        </a:rPr>
                        <a:t>Email: Demand.Acquisition2@treasury.gov.za</a:t>
                      </a:r>
                    </a:p>
                    <a:p>
                      <a:r>
                        <a:rPr lang="en-ZA" sz="1800" dirty="0">
                          <a:latin typeface="Arial Narrow" panose="020B0606020202030204" pitchFamily="34" charset="0"/>
                        </a:rPr>
                        <a:t>6 December 2024 at 16:00</a:t>
                      </a:r>
                    </a:p>
                  </a:txBody>
                  <a:tcPr/>
                </a:tc>
                <a:extLst>
                  <a:ext uri="{0D108BD9-81ED-4DB2-BD59-A6C34878D82A}">
                    <a16:rowId xmlns:a16="http://schemas.microsoft.com/office/drawing/2014/main" val="2051546452"/>
                  </a:ext>
                </a:extLst>
              </a:tr>
              <a:tr h="267735">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652708002"/>
                  </a:ext>
                </a:extLst>
              </a:tr>
            </a:tbl>
          </a:graphicData>
        </a:graphic>
      </p:graphicFrame>
    </p:spTree>
    <p:extLst>
      <p:ext uri="{BB962C8B-B14F-4D97-AF65-F5344CB8AC3E}">
        <p14:creationId xmlns:p14="http://schemas.microsoft.com/office/powerpoint/2010/main" val="203379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04300"/>
            <a:ext cx="8536487" cy="961454"/>
          </a:xfrm>
        </p:spPr>
        <p:txBody>
          <a:bodyPr>
            <a:normAutofit/>
          </a:bodyPr>
          <a:lstStyle/>
          <a:p>
            <a:r>
              <a:rPr lang="en-ZA" sz="3200" dirty="0"/>
              <a:t>Background</a:t>
            </a:r>
          </a:p>
        </p:txBody>
      </p:sp>
      <p:sp>
        <p:nvSpPr>
          <p:cNvPr id="3" name="Content Placeholder 2"/>
          <p:cNvSpPr>
            <a:spLocks noGrp="1"/>
          </p:cNvSpPr>
          <p:nvPr>
            <p:ph idx="1"/>
          </p:nvPr>
        </p:nvSpPr>
        <p:spPr/>
        <p:txBody>
          <a:bodyPr>
            <a:normAutofit fontScale="92500" lnSpcReduction="10000"/>
          </a:bodyPr>
          <a:lstStyle/>
          <a:p>
            <a:pPr marL="0" indent="0">
              <a:buNone/>
            </a:pPr>
            <a:r>
              <a:rPr lang="en-ZA" b="1" dirty="0"/>
              <a:t>3. Background</a:t>
            </a:r>
          </a:p>
          <a:p>
            <a:pPr marL="269875" indent="-269875" algn="just">
              <a:lnSpc>
                <a:spcPct val="110000"/>
              </a:lnSpc>
              <a:buNone/>
            </a:pPr>
            <a:r>
              <a:rPr lang="en-ZA" dirty="0"/>
              <a:t>    RT14-1-2022 is a supplementary bid to the main bid RT14-2022.  The main bid commenced on 01 April 2023 to 31 March 2026.</a:t>
            </a:r>
          </a:p>
          <a:p>
            <a:pPr marL="269875" indent="-269875" algn="just">
              <a:lnSpc>
                <a:spcPct val="110000"/>
              </a:lnSpc>
              <a:buNone/>
            </a:pPr>
            <a:endParaRPr lang="en-ZA" dirty="0"/>
          </a:p>
          <a:p>
            <a:pPr marL="0" indent="0">
              <a:buNone/>
            </a:pPr>
            <a:r>
              <a:rPr lang="en-ZA" b="1" dirty="0"/>
              <a:t>4. Participants to the contract:</a:t>
            </a:r>
          </a:p>
          <a:p>
            <a:pPr marL="0" indent="0">
              <a:buNone/>
            </a:pPr>
            <a:r>
              <a:rPr lang="en-ZA" dirty="0"/>
              <a:t>    As per the Special Conditions of Contract paragraph( Refer to par 11)</a:t>
            </a:r>
          </a:p>
          <a:p>
            <a:pPr marL="0" indent="0">
              <a:buNone/>
            </a:pPr>
            <a:r>
              <a:rPr lang="en-ZA" dirty="0"/>
              <a:t>  </a:t>
            </a:r>
          </a:p>
          <a:p>
            <a:pPr marL="0" indent="0">
              <a:lnSpc>
                <a:spcPct val="100000"/>
              </a:lnSpc>
              <a:buNone/>
            </a:pPr>
            <a:r>
              <a:rPr lang="en-ZA" b="1" dirty="0"/>
              <a:t>5. Objectives of the contract: </a:t>
            </a:r>
          </a:p>
          <a:p>
            <a:pPr marL="269875" indent="-269875" algn="just">
              <a:lnSpc>
                <a:spcPct val="120000"/>
              </a:lnSpc>
              <a:buNone/>
            </a:pPr>
            <a:r>
              <a:rPr lang="en-ZA" dirty="0"/>
              <a:t>	</a:t>
            </a:r>
            <a:r>
              <a:rPr lang="en-US" dirty="0"/>
              <a:t>To arrange the RT14-1-2022 transversal contract and appoint suppliers for the supply and delivery of toilet paper, paper towels, facial tissues, disposal wipes and paper serviettes to the State for the period ending 31 March 2026.</a:t>
            </a:r>
            <a:endParaRPr lang="en-ZA" dirty="0"/>
          </a:p>
          <a:p>
            <a:pPr marL="0" indent="0" algn="just">
              <a:buNone/>
            </a:pPr>
            <a:r>
              <a:rPr lang="en-ZA" dirty="0"/>
              <a:t>     </a:t>
            </a:r>
          </a:p>
          <a:p>
            <a:pPr marL="0" indent="0">
              <a:buNone/>
            </a:pPr>
            <a:r>
              <a:rPr lang="en-ZA" dirty="0"/>
              <a:t>    </a:t>
            </a:r>
          </a:p>
        </p:txBody>
      </p:sp>
    </p:spTree>
    <p:extLst>
      <p:ext uri="{BB962C8B-B14F-4D97-AF65-F5344CB8AC3E}">
        <p14:creationId xmlns:p14="http://schemas.microsoft.com/office/powerpoint/2010/main" val="205955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858E-E934-74DF-5068-5ED8288AA2EF}"/>
              </a:ext>
            </a:extLst>
          </p:cNvPr>
          <p:cNvSpPr>
            <a:spLocks noGrp="1"/>
          </p:cNvSpPr>
          <p:nvPr>
            <p:ph type="title"/>
          </p:nvPr>
        </p:nvSpPr>
        <p:spPr/>
        <p:txBody>
          <a:bodyPr>
            <a:normAutofit fontScale="90000"/>
          </a:bodyPr>
          <a:lstStyle/>
          <a:p>
            <a:pPr algn="ctr"/>
            <a:br>
              <a:rPr lang="en-ZA" sz="3200" dirty="0"/>
            </a:br>
            <a:br>
              <a:rPr lang="en-US" sz="3200" dirty="0"/>
            </a:br>
            <a:br>
              <a:rPr lang="en-US" sz="3200" dirty="0"/>
            </a:br>
            <a:r>
              <a:rPr lang="en-US" sz="3200" dirty="0"/>
              <a:t> </a:t>
            </a:r>
            <a:br>
              <a:rPr lang="en-US" sz="3200" dirty="0"/>
            </a:br>
            <a:r>
              <a:rPr lang="en-US" sz="1800" dirty="0">
                <a:latin typeface="Arial Narrow" panose="020B0606020202030204" pitchFamily="34" charset="0"/>
                <a:cs typeface="Arial" panose="020B0604020202020204" pitchFamily="34" charset="0"/>
              </a:rPr>
              <a:t>RT14-1-2022</a:t>
            </a:r>
            <a:br>
              <a:rPr lang="en-US" sz="3200" dirty="0"/>
            </a:br>
            <a:r>
              <a:rPr lang="en-US" sz="1800" dirty="0">
                <a:latin typeface="Arial Narrow" panose="020B0606020202030204" pitchFamily="34" charset="0"/>
                <a:cs typeface="Arial" panose="020B0604020202020204" pitchFamily="34" charset="0"/>
              </a:rPr>
              <a:t>SUPPLY AND DELIVERY OF TOILET PAPER, PAPER TOWELS, FACIAL TISSUES, DISPOSABLE WIPES AND PAPER SERVIETTES TO THE STATE FOR THE PERIOD ENDING 31 MARCH 2026</a:t>
            </a:r>
            <a:br>
              <a:rPr lang="en-US" sz="3200" dirty="0"/>
            </a:br>
            <a:br>
              <a:rPr lang="en-ZA" sz="3200" dirty="0"/>
            </a:br>
            <a:r>
              <a:rPr lang="en-ZA" sz="3200" dirty="0"/>
              <a:t>6. Evaluation Criteria</a:t>
            </a:r>
          </a:p>
        </p:txBody>
      </p:sp>
      <p:graphicFrame>
        <p:nvGraphicFramePr>
          <p:cNvPr id="5" name="Content Placeholder 4">
            <a:extLst>
              <a:ext uri="{FF2B5EF4-FFF2-40B4-BE49-F238E27FC236}">
                <a16:creationId xmlns:a16="http://schemas.microsoft.com/office/drawing/2014/main" id="{8A60FA7E-1FF9-57CD-954F-BAEF1EE8C8CA}"/>
              </a:ext>
            </a:extLst>
          </p:cNvPr>
          <p:cNvGraphicFramePr>
            <a:graphicFrameLocks noGrp="1"/>
          </p:cNvGraphicFramePr>
          <p:nvPr>
            <p:ph idx="1"/>
            <p:extLst>
              <p:ext uri="{D42A27DB-BD31-4B8C-83A1-F6EECF244321}">
                <p14:modId xmlns:p14="http://schemas.microsoft.com/office/powerpoint/2010/main" val="3349584826"/>
              </p:ext>
            </p:extLst>
          </p:nvPr>
        </p:nvGraphicFramePr>
        <p:xfrm>
          <a:off x="1023730" y="3101008"/>
          <a:ext cx="6927573" cy="2882349"/>
        </p:xfrm>
        <a:graphic>
          <a:graphicData uri="http://schemas.openxmlformats.org/drawingml/2006/table">
            <a:tbl>
              <a:tblPr firstRow="1" firstCol="1" bandRow="1">
                <a:tableStyleId>{5C22544A-7EE6-4342-B048-85BDC9FD1C3A}</a:tableStyleId>
              </a:tblPr>
              <a:tblGrid>
                <a:gridCol w="1553036">
                  <a:extLst>
                    <a:ext uri="{9D8B030D-6E8A-4147-A177-3AD203B41FA5}">
                      <a16:colId xmlns:a16="http://schemas.microsoft.com/office/drawing/2014/main" val="1852502812"/>
                    </a:ext>
                  </a:extLst>
                </a:gridCol>
                <a:gridCol w="1791513">
                  <a:extLst>
                    <a:ext uri="{9D8B030D-6E8A-4147-A177-3AD203B41FA5}">
                      <a16:colId xmlns:a16="http://schemas.microsoft.com/office/drawing/2014/main" val="383192585"/>
                    </a:ext>
                  </a:extLst>
                </a:gridCol>
                <a:gridCol w="2030830">
                  <a:extLst>
                    <a:ext uri="{9D8B030D-6E8A-4147-A177-3AD203B41FA5}">
                      <a16:colId xmlns:a16="http://schemas.microsoft.com/office/drawing/2014/main" val="1118518063"/>
                    </a:ext>
                  </a:extLst>
                </a:gridCol>
                <a:gridCol w="1552194">
                  <a:extLst>
                    <a:ext uri="{9D8B030D-6E8A-4147-A177-3AD203B41FA5}">
                      <a16:colId xmlns:a16="http://schemas.microsoft.com/office/drawing/2014/main" val="2571703796"/>
                    </a:ext>
                  </a:extLst>
                </a:gridCol>
              </a:tblGrid>
              <a:tr h="353096">
                <a:tc>
                  <a:txBody>
                    <a:bodyPr/>
                    <a:lstStyle/>
                    <a:p>
                      <a:pPr algn="ctr">
                        <a:lnSpc>
                          <a:spcPct val="150000"/>
                        </a:lnSpc>
                        <a:spcAft>
                          <a:spcPts val="800"/>
                        </a:spcAft>
                      </a:pPr>
                      <a:r>
                        <a:rPr lang="en-GB" sz="1100" dirty="0">
                          <a:effectLst/>
                        </a:rPr>
                        <a:t>Phase 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100">
                          <a:effectLst/>
                        </a:rPr>
                        <a:t>PHASE 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100">
                          <a:effectLst/>
                        </a:rPr>
                        <a:t>PHASE 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GB" sz="1100">
                          <a:effectLst/>
                        </a:rPr>
                        <a:t>PHASE 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6069345"/>
                  </a:ext>
                </a:extLst>
              </a:tr>
              <a:tr h="1137157">
                <a:tc>
                  <a:txBody>
                    <a:bodyPr/>
                    <a:lstStyle/>
                    <a:p>
                      <a:pPr>
                        <a:lnSpc>
                          <a:spcPct val="107000"/>
                        </a:lnSpc>
                        <a:spcAft>
                          <a:spcPts val="800"/>
                        </a:spcAft>
                      </a:pPr>
                      <a:r>
                        <a:rPr lang="en-ZA" sz="1100" dirty="0">
                          <a:effectLst/>
                        </a:rPr>
                        <a:t>Administrative Evaluation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Mandatory Evaluation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Technical Specification Compliance Evaluation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Price and Specific Goals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8601885"/>
                  </a:ext>
                </a:extLst>
              </a:tr>
              <a:tr h="1392096">
                <a:tc>
                  <a:txBody>
                    <a:bodyPr/>
                    <a:lstStyle/>
                    <a:p>
                      <a:pPr>
                        <a:lnSpc>
                          <a:spcPct val="107000"/>
                        </a:lnSpc>
                        <a:spcAft>
                          <a:spcPts val="800"/>
                        </a:spcAft>
                      </a:pPr>
                      <a:r>
                        <a:rPr lang="en-GB" sz="1100" dirty="0">
                          <a:effectLst/>
                        </a:rPr>
                        <a:t>Compliance with legislative and other bid requirements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Compliance with mandatory requirements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Compliance with the Technical specifications, sample evaluation and test reports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rPr>
                        <a:t>Bids evaluated in terms of the 90/10 preference points system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5764557"/>
                  </a:ext>
                </a:extLst>
              </a:tr>
            </a:tbl>
          </a:graphicData>
        </a:graphic>
      </p:graphicFrame>
    </p:spTree>
    <p:extLst>
      <p:ext uri="{BB962C8B-B14F-4D97-AF65-F5344CB8AC3E}">
        <p14:creationId xmlns:p14="http://schemas.microsoft.com/office/powerpoint/2010/main" val="379137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6711-D57F-B1A3-B197-2B8BD77FA18E}"/>
              </a:ext>
            </a:extLst>
          </p:cNvPr>
          <p:cNvSpPr>
            <a:spLocks noGrp="1"/>
          </p:cNvSpPr>
          <p:nvPr>
            <p:ph type="title"/>
          </p:nvPr>
        </p:nvSpPr>
        <p:spPr/>
        <p:txBody>
          <a:bodyPr/>
          <a:lstStyle/>
          <a:p>
            <a:r>
              <a:rPr lang="en-ZA" sz="3600" dirty="0">
                <a:latin typeface="Arial" panose="020B0604020202020204" pitchFamily="34" charset="0"/>
                <a:cs typeface="Arial" panose="020B0604020202020204" pitchFamily="34" charset="0"/>
              </a:rPr>
              <a:t>Evaluation Criteria</a:t>
            </a:r>
            <a:endParaRPr lang="en-ZA" dirty="0"/>
          </a:p>
        </p:txBody>
      </p:sp>
      <p:sp>
        <p:nvSpPr>
          <p:cNvPr id="3" name="Content Placeholder 2">
            <a:extLst>
              <a:ext uri="{FF2B5EF4-FFF2-40B4-BE49-F238E27FC236}">
                <a16:creationId xmlns:a16="http://schemas.microsoft.com/office/drawing/2014/main" id="{9BB25AB7-BCEF-2405-4E58-30CF3EA2EE19}"/>
              </a:ext>
            </a:extLst>
          </p:cNvPr>
          <p:cNvSpPr>
            <a:spLocks noGrp="1"/>
          </p:cNvSpPr>
          <p:nvPr>
            <p:ph idx="1"/>
          </p:nvPr>
        </p:nvSpPr>
        <p:spPr/>
        <p:txBody>
          <a:bodyPr>
            <a:normAutofit/>
          </a:body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1800" b="1" i="0" u="none" strike="noStrike" kern="1200" cap="none" spc="0" normalizeH="0" baseline="0" noProof="0" dirty="0">
                <a:ln>
                  <a:noFill/>
                </a:ln>
                <a:solidFill>
                  <a:prstClr val="white"/>
                </a:solidFill>
                <a:effectLst/>
                <a:highlight>
                  <a:srgbClr val="800000"/>
                </a:highlight>
                <a:uLnTx/>
                <a:uFillTx/>
                <a:latin typeface="Arial Narrow" panose="020B0606020202030204" pitchFamily="34" charset="0"/>
                <a:ea typeface="+mn-ea"/>
                <a:cs typeface="+mn-cs"/>
              </a:rPr>
              <a:t>PHASE 1: Administrative  Requirements</a:t>
            </a:r>
          </a:p>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Bidders are required to submit the required documents , which must be completed in full.</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SBD 1 – Invitation form to bid.</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Proof of Authority – This is a company resolution for the capacity under which this bid is signed as per SBD 1.</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SBD 4 – Bidders Disclosure  </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SBD 6.1 – Preference points claim form</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TCD 13 and 13.1 Authorisation Declaration</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Central Supplier Database</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Written Confirmation to disclose tax status</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Company registration documents issued by CIPC</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Copy of Identity Document (Directors/Owners)</a:t>
            </a:r>
          </a:p>
          <a:p>
            <a:endParaRPr lang="en-ZA" dirty="0"/>
          </a:p>
        </p:txBody>
      </p:sp>
    </p:spTree>
    <p:extLst>
      <p:ext uri="{BB962C8B-B14F-4D97-AF65-F5344CB8AC3E}">
        <p14:creationId xmlns:p14="http://schemas.microsoft.com/office/powerpoint/2010/main" val="79866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D41C-9B72-6E42-D252-EBF80AEB7D8C}"/>
              </a:ext>
            </a:extLst>
          </p:cNvPr>
          <p:cNvSpPr>
            <a:spLocks noGrp="1"/>
          </p:cNvSpPr>
          <p:nvPr>
            <p:ph type="title"/>
          </p:nvPr>
        </p:nvSpPr>
        <p:spPr/>
        <p:txBody>
          <a:bodyPr>
            <a:normAutofit/>
          </a:bodyPr>
          <a:lstStyle/>
          <a:p>
            <a:r>
              <a:rPr lang="en-ZA" sz="2800" dirty="0">
                <a:latin typeface="Arial" panose="020B0604020202020204" pitchFamily="34" charset="0"/>
                <a:cs typeface="Arial" panose="020B0604020202020204" pitchFamily="34" charset="0"/>
              </a:rPr>
              <a:t>Evaluation Criteria</a:t>
            </a:r>
            <a:endParaRPr lang="en-ZA" sz="2800" dirty="0"/>
          </a:p>
        </p:txBody>
      </p:sp>
      <p:sp>
        <p:nvSpPr>
          <p:cNvPr id="3" name="Content Placeholder 2">
            <a:extLst>
              <a:ext uri="{FF2B5EF4-FFF2-40B4-BE49-F238E27FC236}">
                <a16:creationId xmlns:a16="http://schemas.microsoft.com/office/drawing/2014/main" id="{C69635C0-58DB-F76B-1FB3-BBDB5FE529F2}"/>
              </a:ext>
            </a:extLst>
          </p:cNvPr>
          <p:cNvSpPr>
            <a:spLocks noGrp="1"/>
          </p:cNvSpPr>
          <p:nvPr>
            <p:ph idx="1"/>
          </p:nvPr>
        </p:nvSpPr>
        <p:spPr/>
        <p:txBody>
          <a:bodyPr>
            <a:normAutofit/>
          </a:bodyPr>
          <a:lstStyle/>
          <a:p>
            <a:pPr marL="0" lvl="1" indent="0">
              <a:lnSpc>
                <a:spcPct val="110000"/>
              </a:lnSpc>
              <a:spcBef>
                <a:spcPts val="750"/>
              </a:spcBef>
              <a:spcAft>
                <a:spcPts val="600"/>
              </a:spcAft>
              <a:buNone/>
            </a:pPr>
            <a:r>
              <a:rPr lang="en-ZA" b="1" dirty="0">
                <a:solidFill>
                  <a:schemeClr val="bg1"/>
                </a:solidFill>
                <a:highlight>
                  <a:srgbClr val="800000"/>
                </a:highlight>
                <a:latin typeface="Arial Narrow" panose="020B0606020202030204" pitchFamily="34" charset="0"/>
              </a:rPr>
              <a:t>PHASE 2: Mandatory Requirements</a:t>
            </a:r>
            <a:endParaRPr lang="en-US" b="1" dirty="0">
              <a:solidFill>
                <a:schemeClr val="bg1"/>
              </a:solidFill>
              <a:highlight>
                <a:srgbClr val="800000"/>
              </a:highlight>
              <a:latin typeface="Arial Narrow" panose="020B0606020202030204" pitchFamily="34" charset="0"/>
            </a:endParaRPr>
          </a:p>
          <a:p>
            <a:pPr marL="457200" lvl="2" indent="-457200">
              <a:spcBef>
                <a:spcPts val="750"/>
              </a:spcBef>
              <a:spcAft>
                <a:spcPts val="600"/>
              </a:spcAft>
              <a:buFont typeface="+mj-lt"/>
              <a:buAutoNum type="alphaLcPeriod"/>
            </a:pPr>
            <a:r>
              <a:rPr lang="en-ZA" sz="1800" dirty="0">
                <a:latin typeface="Arial Narrow" panose="020B0606020202030204" pitchFamily="34" charset="0"/>
                <a:cs typeface="Arial" panose="020B0604020202020204" pitchFamily="34" charset="0"/>
              </a:rPr>
              <a:t>Pricing Schedule</a:t>
            </a:r>
          </a:p>
          <a:p>
            <a:pPr marL="0" lvl="1" indent="0">
              <a:lnSpc>
                <a:spcPct val="110000"/>
              </a:lnSpc>
              <a:spcBef>
                <a:spcPts val="750"/>
              </a:spcBef>
              <a:spcAft>
                <a:spcPts val="600"/>
              </a:spcAft>
              <a:buNone/>
            </a:pPr>
            <a:r>
              <a:rPr lang="en-US" b="1" dirty="0">
                <a:solidFill>
                  <a:schemeClr val="bg1"/>
                </a:solidFill>
                <a:highlight>
                  <a:srgbClr val="800000"/>
                </a:highlight>
                <a:latin typeface="Arial Narrow" panose="020B0606020202030204" pitchFamily="34" charset="0"/>
              </a:rPr>
              <a:t>PHASE 3: Technical Compliance Evaluation</a:t>
            </a:r>
          </a:p>
          <a:p>
            <a:pPr marL="0" lvl="2" indent="0">
              <a:spcBef>
                <a:spcPts val="750"/>
              </a:spcBef>
              <a:spcAft>
                <a:spcPts val="600"/>
              </a:spcAft>
              <a:buNone/>
            </a:pPr>
            <a:r>
              <a:rPr lang="en-US" sz="1800" dirty="0">
                <a:latin typeface="Arial Narrow" panose="020B0606020202030204" pitchFamily="34" charset="0"/>
                <a:cs typeface="Arial" panose="020B0604020202020204" pitchFamily="34" charset="0"/>
              </a:rPr>
              <a:t>During this phase bidders’ response will </a:t>
            </a:r>
            <a:r>
              <a:rPr lang="en-US" sz="1800" i="1" dirty="0">
                <a:latin typeface="Arial Narrow" panose="020B0606020202030204" pitchFamily="34" charset="0"/>
                <a:cs typeface="Arial" panose="020B0604020202020204" pitchFamily="34" charset="0"/>
              </a:rPr>
              <a:t>b</a:t>
            </a:r>
            <a:r>
              <a:rPr lang="en-US" sz="1800" dirty="0">
                <a:latin typeface="Arial Narrow" panose="020B0606020202030204" pitchFamily="34" charset="0"/>
                <a:cs typeface="Arial" panose="020B0604020202020204" pitchFamily="34" charset="0"/>
              </a:rPr>
              <a:t>e evaluated based on technical requirements. Non-compliance to all the evaluation requirements below will result in disqualification of line-item being evaluated.</a:t>
            </a:r>
          </a:p>
          <a:p>
            <a:pPr marL="0" lvl="2" indent="0">
              <a:spcBef>
                <a:spcPts val="750"/>
              </a:spcBef>
              <a:spcAft>
                <a:spcPts val="600"/>
              </a:spcAft>
              <a:buNone/>
            </a:pPr>
            <a:r>
              <a:rPr lang="en-US" sz="1800" dirty="0">
                <a:latin typeface="Arial Narrow" panose="020B0606020202030204" pitchFamily="34" charset="0"/>
                <a:cs typeface="Arial" panose="020B0604020202020204" pitchFamily="34" charset="0"/>
              </a:rPr>
              <a:t>7.4.2	</a:t>
            </a:r>
            <a:r>
              <a:rPr lang="en-US" sz="1800" b="1" dirty="0">
                <a:latin typeface="Arial Narrow" panose="020B0606020202030204" pitchFamily="34" charset="0"/>
                <a:cs typeface="Arial" panose="020B0604020202020204" pitchFamily="34" charset="0"/>
              </a:rPr>
              <a:t>Standards/Specifications </a:t>
            </a:r>
          </a:p>
          <a:p>
            <a:pPr marL="0" lvl="2" indent="0">
              <a:spcBef>
                <a:spcPts val="750"/>
              </a:spcBef>
              <a:spcAft>
                <a:spcPts val="600"/>
              </a:spcAft>
              <a:buNone/>
            </a:pPr>
            <a:r>
              <a:rPr lang="en-US" sz="1800" dirty="0">
                <a:latin typeface="Arial Narrow" panose="020B0606020202030204" pitchFamily="34" charset="0"/>
                <a:cs typeface="Arial" panose="020B0604020202020204" pitchFamily="34" charset="0"/>
              </a:rPr>
              <a:t>7.4.2.1	Items must comply with technical specification (Annexure A) as stated in the bid document 	of each item. The technical specification as per the pricing schedule is a summary 	description and the attached Annexure A is the detailed technical Specification of all the 	items. Non-compliance to the technical specification requirement will invalidate the items 	which the compliance is not adhered to.</a:t>
            </a:r>
          </a:p>
          <a:p>
            <a:pPr marL="0" lvl="1" indent="0">
              <a:lnSpc>
                <a:spcPct val="110000"/>
              </a:lnSpc>
              <a:spcBef>
                <a:spcPts val="750"/>
              </a:spcBef>
              <a:spcAft>
                <a:spcPts val="600"/>
              </a:spcAft>
              <a:buNone/>
            </a:pPr>
            <a:endParaRPr lang="en-US" sz="1200" dirty="0">
              <a:effectLst/>
              <a:latin typeface="Arial Narrow" panose="020B0606020202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97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1CAB-0D26-C4EE-E700-9817441659B6}"/>
              </a:ext>
            </a:extLst>
          </p:cNvPr>
          <p:cNvSpPr>
            <a:spLocks noGrp="1"/>
          </p:cNvSpPr>
          <p:nvPr>
            <p:ph type="title"/>
          </p:nvPr>
        </p:nvSpPr>
        <p:spPr>
          <a:xfrm>
            <a:off x="303756" y="620038"/>
            <a:ext cx="8536487" cy="945715"/>
          </a:xfrm>
        </p:spPr>
        <p:txBody>
          <a:bodyPr/>
          <a:lstStyle/>
          <a:p>
            <a:r>
              <a:rPr lang="en-US" dirty="0"/>
              <a:t>RT14-1-2022</a:t>
            </a:r>
            <a:endParaRPr lang="en-ZA" dirty="0"/>
          </a:p>
        </p:txBody>
      </p:sp>
      <p:sp>
        <p:nvSpPr>
          <p:cNvPr id="3" name="Content Placeholder 2">
            <a:extLst>
              <a:ext uri="{FF2B5EF4-FFF2-40B4-BE49-F238E27FC236}">
                <a16:creationId xmlns:a16="http://schemas.microsoft.com/office/drawing/2014/main" id="{C941773E-264A-041B-FF0C-0FDEB1F361A9}"/>
              </a:ext>
            </a:extLst>
          </p:cNvPr>
          <p:cNvSpPr>
            <a:spLocks noGrp="1"/>
          </p:cNvSpPr>
          <p:nvPr>
            <p:ph idx="1"/>
          </p:nvPr>
        </p:nvSpPr>
        <p:spPr>
          <a:xfrm>
            <a:off x="357809" y="1825624"/>
            <a:ext cx="8466777" cy="4821665"/>
          </a:xfrm>
        </p:spPr>
        <p:txBody>
          <a:bodyPr>
            <a:normAutofit fontScale="47500" lnSpcReduction="20000"/>
          </a:bodyPr>
          <a:lstStyle/>
          <a:p>
            <a:pPr marL="0" marR="0" lvl="1" indent="0" fontAlgn="auto">
              <a:lnSpc>
                <a:spcPct val="130000"/>
              </a:lnSpc>
              <a:spcBef>
                <a:spcPts val="750"/>
              </a:spcBef>
              <a:spcAft>
                <a:spcPts val="600"/>
              </a:spcAft>
              <a:buClrTx/>
              <a:buSzTx/>
              <a:buNone/>
              <a:tabLst/>
              <a:defRPr/>
            </a:pPr>
            <a:r>
              <a:rPr lang="en-US" sz="3800" b="1" dirty="0">
                <a:solidFill>
                  <a:schemeClr val="bg1"/>
                </a:solidFill>
                <a:highlight>
                  <a:srgbClr val="800000"/>
                </a:highlight>
                <a:latin typeface="Arial Narrow" panose="020B0606020202030204" pitchFamily="34" charset="0"/>
              </a:rPr>
              <a:t>PHASE 3: Technical Compliance Evaluation</a:t>
            </a:r>
            <a:endParaRPr lang="en-US" sz="3800" dirty="0">
              <a:latin typeface="Arial Narrow" panose="020B0606020202030204" pitchFamily="34" charset="0"/>
              <a:cs typeface="Arial" panose="020B0604020202020204" pitchFamily="34" charset="0"/>
            </a:endParaRPr>
          </a:p>
          <a:p>
            <a:pPr marL="0" indent="0">
              <a:buNone/>
            </a:pPr>
            <a:r>
              <a:rPr lang="en-US" dirty="0">
                <a:solidFill>
                  <a:srgbClr val="FF0000"/>
                </a:solidFill>
              </a:rPr>
              <a:t>PART A</a:t>
            </a:r>
          </a:p>
          <a:p>
            <a:pPr marL="0" indent="0">
              <a:buNone/>
            </a:pPr>
            <a:r>
              <a:rPr lang="en-US" dirty="0"/>
              <a:t>7.4.6	</a:t>
            </a:r>
            <a:r>
              <a:rPr lang="en-US" sz="3800" dirty="0">
                <a:latin typeface="Arial" panose="020B0604020202020204" pitchFamily="34" charset="0"/>
                <a:cs typeface="Arial" panose="020B0604020202020204" pitchFamily="34" charset="0"/>
              </a:rPr>
              <a:t>TCD 13.2 Authorization Letter /Letter of undertaking</a:t>
            </a:r>
          </a:p>
          <a:p>
            <a:pPr marL="0" lvl="2" indent="0">
              <a:spcBef>
                <a:spcPts val="750"/>
              </a:spcBef>
              <a:spcAft>
                <a:spcPts val="600"/>
              </a:spcAft>
              <a:buNone/>
            </a:pPr>
            <a:r>
              <a:rPr lang="en-US" sz="3800" dirty="0">
                <a:latin typeface="Arial" panose="020B0604020202020204" pitchFamily="34" charset="0"/>
                <a:cs typeface="Arial" panose="020B0604020202020204" pitchFamily="34" charset="0"/>
              </a:rPr>
              <a:t>7.4.6.1</a:t>
            </a:r>
            <a:r>
              <a:rPr lang="en-US" sz="3800" dirty="0">
                <a:latin typeface="Arial Narrow" panose="020B0606020202030204" pitchFamily="34" charset="0"/>
                <a:cs typeface="Arial" panose="020B0604020202020204" pitchFamily="34" charset="0"/>
              </a:rPr>
              <a:t>Bidder who is sourcing goods or services from a third party is required to submit an 	authorization letter in a 	third-party letterhead outlining all relevant goods or services. 	The authorization letter must include but not limited to the following: </a:t>
            </a:r>
          </a:p>
          <a:p>
            <a:pPr marL="0" indent="0">
              <a:buNone/>
            </a:pPr>
            <a:r>
              <a:rPr lang="en-US" sz="3800" dirty="0">
                <a:latin typeface="Arial Narrow" panose="020B0606020202030204" pitchFamily="34" charset="0"/>
                <a:cs typeface="Arial" panose="020B0604020202020204" pitchFamily="34" charset="0"/>
              </a:rPr>
              <a:t>a)	List of item(s) number, item description and brand/model name and number,</a:t>
            </a:r>
          </a:p>
          <a:p>
            <a:pPr marL="0" indent="0">
              <a:buNone/>
            </a:pPr>
            <a:r>
              <a:rPr lang="en-US" sz="3800" dirty="0">
                <a:latin typeface="Arial Narrow" panose="020B0606020202030204" pitchFamily="34" charset="0"/>
                <a:cs typeface="Arial" panose="020B0604020202020204" pitchFamily="34" charset="0"/>
              </a:rPr>
              <a:t>b)	Letter must be on the original manufacturer’s and or third-party undertaking letterhead, 	dated and signed,</a:t>
            </a:r>
          </a:p>
          <a:p>
            <a:pPr marL="0" indent="0">
              <a:buNone/>
            </a:pPr>
            <a:r>
              <a:rPr lang="en-US" sz="3800" dirty="0">
                <a:latin typeface="Arial Narrow" panose="020B0606020202030204" pitchFamily="34" charset="0"/>
                <a:cs typeface="Arial" panose="020B0604020202020204" pitchFamily="34" charset="0"/>
              </a:rPr>
              <a:t>c)	Letter must not be older than 30 days at the closing date and time of the bid,</a:t>
            </a:r>
          </a:p>
          <a:p>
            <a:pPr marL="0" indent="0">
              <a:buNone/>
            </a:pPr>
            <a:r>
              <a:rPr lang="en-US" sz="3800" dirty="0">
                <a:latin typeface="Arial Narrow" panose="020B0606020202030204" pitchFamily="34" charset="0"/>
                <a:cs typeface="Arial" panose="020B0604020202020204" pitchFamily="34" charset="0"/>
              </a:rPr>
              <a:t>d)	Have contact person’s name, physical and postal address, telephone, and email details, 	and</a:t>
            </a:r>
          </a:p>
          <a:p>
            <a:pPr marL="0" indent="0">
              <a:buNone/>
            </a:pPr>
            <a:r>
              <a:rPr lang="en-US" sz="3800" dirty="0">
                <a:latin typeface="Arial Narrow" panose="020B0606020202030204" pitchFamily="34" charset="0"/>
                <a:cs typeface="Arial" panose="020B0604020202020204" pitchFamily="34" charset="0"/>
              </a:rPr>
              <a:t>e)	All information on the letter must be in English.</a:t>
            </a:r>
          </a:p>
          <a:p>
            <a:pPr marL="0" indent="0">
              <a:buNone/>
            </a:pPr>
            <a:r>
              <a:rPr lang="en-US" sz="3800" dirty="0">
                <a:latin typeface="Arial Narrow" panose="020B0606020202030204" pitchFamily="34" charset="0"/>
                <a:cs typeface="Arial" panose="020B0604020202020204" pitchFamily="34" charset="0"/>
              </a:rPr>
              <a:t>7.4.6.2	The State reserves the right to verify any information supplied by the bidder in the 	Authorisation Declaration and should the information be found to be false or incorrect, the 	State will exercise any of the remedies available to it in the bid documents. </a:t>
            </a:r>
          </a:p>
          <a:p>
            <a:endParaRPr lang="en-ZA" dirty="0"/>
          </a:p>
        </p:txBody>
      </p:sp>
    </p:spTree>
    <p:extLst>
      <p:ext uri="{BB962C8B-B14F-4D97-AF65-F5344CB8AC3E}">
        <p14:creationId xmlns:p14="http://schemas.microsoft.com/office/powerpoint/2010/main" val="288308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CCE9-B667-B061-EEE6-2E3103CF34D9}"/>
              </a:ext>
            </a:extLst>
          </p:cNvPr>
          <p:cNvSpPr>
            <a:spLocks noGrp="1"/>
          </p:cNvSpPr>
          <p:nvPr>
            <p:ph type="title"/>
          </p:nvPr>
        </p:nvSpPr>
        <p:spPr/>
        <p:txBody>
          <a:bodyPr/>
          <a:lstStyle/>
          <a:p>
            <a:r>
              <a:rPr lang="en-US" dirty="0"/>
              <a:t>RT14-1-2022</a:t>
            </a:r>
            <a:endParaRPr lang="en-ZA" dirty="0"/>
          </a:p>
        </p:txBody>
      </p:sp>
      <p:sp>
        <p:nvSpPr>
          <p:cNvPr id="3" name="Content Placeholder 2">
            <a:extLst>
              <a:ext uri="{FF2B5EF4-FFF2-40B4-BE49-F238E27FC236}">
                <a16:creationId xmlns:a16="http://schemas.microsoft.com/office/drawing/2014/main" id="{3AD8485A-6980-11B5-8DFB-E3FBBDFE11BD}"/>
              </a:ext>
            </a:extLst>
          </p:cNvPr>
          <p:cNvSpPr>
            <a:spLocks noGrp="1"/>
          </p:cNvSpPr>
          <p:nvPr>
            <p:ph idx="1"/>
          </p:nvPr>
        </p:nvSpPr>
        <p:spPr/>
        <p:txBody>
          <a:bodyPr>
            <a:normAutofit fontScale="85000" lnSpcReduction="20000"/>
          </a:bodyPr>
          <a:lstStyle/>
          <a:p>
            <a:pPr marL="0" indent="0">
              <a:buNone/>
            </a:pPr>
            <a:r>
              <a:rPr lang="en-US" b="1" dirty="0"/>
              <a:t>PART B: </a:t>
            </a:r>
          </a:p>
          <a:p>
            <a:pPr marL="0" indent="0">
              <a:buNone/>
            </a:pPr>
            <a:r>
              <a:rPr lang="en-US" b="1" dirty="0"/>
              <a:t>7.4.8	Test Reports from SANAS Accredited Institutions </a:t>
            </a:r>
          </a:p>
          <a:p>
            <a:endParaRPr lang="en-US" dirty="0"/>
          </a:p>
          <a:p>
            <a:pPr marL="0" indent="0">
              <a:buNone/>
            </a:pPr>
            <a:r>
              <a:rPr lang="en-US" dirty="0"/>
              <a:t>7.4.8.1	Where the item technical specification indicates a standard, bidders are required 	to submit a test report issued by a SANAS accredited institutions to proof 	compliance with the relevant standard indicated on the item technical 	specification. </a:t>
            </a:r>
            <a:r>
              <a:rPr lang="en-US" b="1" dirty="0"/>
              <a:t>The test reports must not be older than eighteen (18) months at 	the closing date of the bid</a:t>
            </a:r>
            <a:r>
              <a:rPr lang="en-US" dirty="0"/>
              <a:t>. Failure to submit a compliant test report will 	results 	to disqualification for the relevant item.</a:t>
            </a:r>
          </a:p>
          <a:p>
            <a:pPr marL="0" indent="0">
              <a:buNone/>
            </a:pPr>
            <a:r>
              <a:rPr lang="en-US" dirty="0"/>
              <a:t>7.4.8.2	</a:t>
            </a:r>
            <a:r>
              <a:rPr lang="en-US" b="1" dirty="0"/>
              <a:t>The procedures for sampling frame guidelines and testing for product 	compliance 	may differ and should be obtained from the relevant testing 	institution prior to 	submission of samples</a:t>
            </a:r>
            <a:r>
              <a:rPr lang="en-US" dirty="0"/>
              <a:t>. The cost of compliance testing will 	be for the account of 	the prospective bidder. </a:t>
            </a:r>
          </a:p>
          <a:p>
            <a:pPr marL="0" indent="0">
              <a:buNone/>
            </a:pPr>
            <a:r>
              <a:rPr lang="en-US" dirty="0"/>
              <a:t>7.4.8.3	In the event that a test report cannot be obtained from the testing institution 	prior to the closing date and time of the bid, </a:t>
            </a:r>
            <a:r>
              <a:rPr lang="en-US" b="1" dirty="0"/>
              <a:t>bidders must submit proof issued by 	the SANAS accredited institution that the sample had been submitted for testing. </a:t>
            </a:r>
          </a:p>
          <a:p>
            <a:pPr marL="0" indent="0">
              <a:buNone/>
            </a:pPr>
            <a:r>
              <a:rPr lang="en-US" dirty="0"/>
              <a:t>7.4.8.4	Where a bidder has submitted a letter from a SANAS accredited institution, 	bidders are required to submit the test report as soon as it is issued by the 	relevant institution. It is the responsibility of the bidder to ensure that the test 	reports are submitted to National Treasury as soon as the test report is issued. </a:t>
            </a:r>
          </a:p>
          <a:p>
            <a:endParaRPr lang="en-ZA" dirty="0"/>
          </a:p>
        </p:txBody>
      </p:sp>
    </p:spTree>
    <p:extLst>
      <p:ext uri="{BB962C8B-B14F-4D97-AF65-F5344CB8AC3E}">
        <p14:creationId xmlns:p14="http://schemas.microsoft.com/office/powerpoint/2010/main" val="2107918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4537</TotalTime>
  <Words>2293</Words>
  <Application>Microsoft Office PowerPoint</Application>
  <PresentationFormat>On-screen Show (4:3)</PresentationFormat>
  <Paragraphs>189</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Calibri</vt:lpstr>
      <vt:lpstr>Cambria Math</vt:lpstr>
      <vt:lpstr>Wingdings</vt:lpstr>
      <vt:lpstr>Office Theme</vt:lpstr>
      <vt:lpstr>RT14-1-2022 SUPPLY AND DELIVERY OF TOILET PAPER, PAPER TOWELS, FACIAL TISSUES, DISPOSABLE WIPES AND PAPER SERVIETTES TO THE STATE FOR THE PERIOD ENDING 31 MARCH 2026</vt:lpstr>
      <vt:lpstr> RT14-1-2022  SUPPLY AND DELIVERY OF TOILET PAPER, PAPER TOWELS, FACIAL TISSUES, DISPOSABLE WIPES AND PAPER SERVIETTES TO THE STATE FOR THE PERIOD ENDING 31 MARCH 2026 </vt:lpstr>
      <vt:lpstr> RT14-1-2022  SUPPLY AND DELIVERY OF TOILET PAPER, PAPER TOWELS, FACIAL TISSUES, DISPOSABLE WIPES AND PAPER SERVIETTES TO THE STATE FOR THE PERIOD ENDING 31 MARCH 2026 2. BID TIMELINES</vt:lpstr>
      <vt:lpstr>Background</vt:lpstr>
      <vt:lpstr>     RT14-1-2022 SUPPLY AND DELIVERY OF TOILET PAPER, PAPER TOWELS, FACIAL TISSUES, DISPOSABLE WIPES AND PAPER SERVIETTES TO THE STATE FOR THE PERIOD ENDING 31 MARCH 2026  6. Evaluation Criteria</vt:lpstr>
      <vt:lpstr>Evaluation Criteria</vt:lpstr>
      <vt:lpstr>Evaluation Criteria</vt:lpstr>
      <vt:lpstr>RT14-1-2022</vt:lpstr>
      <vt:lpstr>RT14-1-2022</vt:lpstr>
      <vt:lpstr>RT14-1-2022</vt:lpstr>
      <vt:lpstr>RT14-1-2022</vt:lpstr>
      <vt:lpstr>RT14-1-2022</vt:lpstr>
      <vt:lpstr>RT14-1-2021</vt:lpstr>
      <vt:lpstr>RT14-1-2022</vt:lpstr>
      <vt:lpstr>RT14-1-2022</vt:lpstr>
      <vt:lpstr>RT14-1-2022</vt:lpstr>
      <vt:lpstr>RT14-1-2022</vt:lpstr>
      <vt:lpstr>RT14-1-2022</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Lebogang Mosuwe</cp:lastModifiedBy>
  <cp:revision>95</cp:revision>
  <cp:lastPrinted>2022-11-10T06:25:15Z</cp:lastPrinted>
  <dcterms:created xsi:type="dcterms:W3CDTF">2017-06-12T08:43:34Z</dcterms:created>
  <dcterms:modified xsi:type="dcterms:W3CDTF">2024-12-09T08:47:57Z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2022-11-10T03:13:59Z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cb2522c0-d3db-4de9-8f87-5247c74f2141</vt:lpwstr>
  </property>
  <property fmtid="{D5CDD505-2E9C-101B-9397-08002B2CF9AE}" pid="8" name="MSIP_Label_93c4247e-447d-4732-af29-2e529a4288f1_ContentBits">
    <vt:lpwstr>0</vt:lpwstr>
  </property>
</Properties>
</file>